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Semi-Bold" charset="1" panose="00000700000000000000"/>
      <p:regular r:id="rId21"/>
    </p:embeddedFont>
    <p:embeddedFont>
      <p:font typeface="Montserrat Bold" charset="1" panose="00000800000000000000"/>
      <p:regular r:id="rId22"/>
    </p:embeddedFont>
    <p:embeddedFont>
      <p:font typeface="Poppins Medium" charset="1" panose="000006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3.jpeg" Type="http://schemas.openxmlformats.org/officeDocument/2006/relationships/image"/><Relationship Id="rId7" Target="../media/image2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705322" y="8003750"/>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064929" y="409821"/>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653373" y="2251718"/>
            <a:ext cx="981253" cy="888480"/>
          </a:xfrm>
          <a:custGeom>
            <a:avLst/>
            <a:gdLst/>
            <a:ahLst/>
            <a:cxnLst/>
            <a:rect r="r" b="b" t="t" l="l"/>
            <a:pathLst>
              <a:path h="888480" w="981253">
                <a:moveTo>
                  <a:pt x="0" y="0"/>
                </a:moveTo>
                <a:lnTo>
                  <a:pt x="981254" y="0"/>
                </a:lnTo>
                <a:lnTo>
                  <a:pt x="981254" y="888480"/>
                </a:lnTo>
                <a:lnTo>
                  <a:pt x="0" y="888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5335345" y="3527470"/>
            <a:ext cx="7617309" cy="1343235"/>
          </a:xfrm>
          <a:prstGeom prst="rect">
            <a:avLst/>
          </a:prstGeom>
        </p:spPr>
        <p:txBody>
          <a:bodyPr anchor="t" rtlCol="false" tIns="0" lIns="0" bIns="0" rIns="0">
            <a:spAutoFit/>
          </a:bodyPr>
          <a:lstStyle/>
          <a:p>
            <a:pPr algn="ctr">
              <a:lnSpc>
                <a:spcPts val="10044"/>
              </a:lnSpc>
            </a:pPr>
            <a:r>
              <a:rPr lang="en-US" b="true" sz="10355">
                <a:solidFill>
                  <a:srgbClr val="80C772"/>
                </a:solidFill>
                <a:latin typeface="Montserrat Semi-Bold"/>
                <a:ea typeface="Montserrat Semi-Bold"/>
                <a:cs typeface="Montserrat Semi-Bold"/>
                <a:sym typeface="Montserrat Semi-Bold"/>
              </a:rPr>
              <a:t>Artificial </a:t>
            </a:r>
          </a:p>
        </p:txBody>
      </p:sp>
      <p:sp>
        <p:nvSpPr>
          <p:cNvPr name="TextBox 10" id="10"/>
          <p:cNvSpPr txBox="true"/>
          <p:nvPr/>
        </p:nvSpPr>
        <p:spPr>
          <a:xfrm rot="0">
            <a:off x="3497193" y="4674645"/>
            <a:ext cx="11293614" cy="1651822"/>
          </a:xfrm>
          <a:prstGeom prst="rect">
            <a:avLst/>
          </a:prstGeom>
        </p:spPr>
        <p:txBody>
          <a:bodyPr anchor="t" rtlCol="false" tIns="0" lIns="0" bIns="0" rIns="0">
            <a:spAutoFit/>
          </a:bodyPr>
          <a:lstStyle/>
          <a:p>
            <a:pPr algn="ctr">
              <a:lnSpc>
                <a:spcPts val="12335"/>
              </a:lnSpc>
            </a:pPr>
            <a:r>
              <a:rPr lang="en-US" b="true" sz="12716">
                <a:solidFill>
                  <a:srgbClr val="FFFFFF"/>
                </a:solidFill>
                <a:latin typeface="Montserrat Bold"/>
                <a:ea typeface="Montserrat Bold"/>
                <a:cs typeface="Montserrat Bold"/>
                <a:sym typeface="Montserrat Bold"/>
              </a:rPr>
              <a:t>Intelligence</a:t>
            </a:r>
          </a:p>
        </p:txBody>
      </p:sp>
      <p:sp>
        <p:nvSpPr>
          <p:cNvPr name="TextBox 11" id="11"/>
          <p:cNvSpPr txBox="true"/>
          <p:nvPr/>
        </p:nvSpPr>
        <p:spPr>
          <a:xfrm rot="0">
            <a:off x="5194000" y="6659843"/>
            <a:ext cx="7900001" cy="345425"/>
          </a:xfrm>
          <a:prstGeom prst="rect">
            <a:avLst/>
          </a:prstGeom>
        </p:spPr>
        <p:txBody>
          <a:bodyPr anchor="t" rtlCol="false" tIns="0" lIns="0" bIns="0" rIns="0">
            <a:spAutoFit/>
          </a:bodyPr>
          <a:lstStyle/>
          <a:p>
            <a:pPr algn="ctr">
              <a:lnSpc>
                <a:spcPts val="2616"/>
              </a:lnSpc>
            </a:pPr>
            <a:r>
              <a:rPr lang="en-US" b="true" sz="2697" spc="2157">
                <a:solidFill>
                  <a:srgbClr val="80C772"/>
                </a:solidFill>
                <a:latin typeface="Montserrat Semi-Bold"/>
                <a:ea typeface="Montserrat Semi-Bold"/>
                <a:cs typeface="Montserrat Semi-Bold"/>
                <a:sym typeface="Montserrat Semi-Bold"/>
              </a:rPr>
              <a:t>PRESENTATION</a:t>
            </a:r>
          </a:p>
        </p:txBody>
      </p:sp>
      <p:sp>
        <p:nvSpPr>
          <p:cNvPr name="TextBox 12" id="12"/>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grpSp>
        <p:nvGrpSpPr>
          <p:cNvPr name="Group 13" id="13"/>
          <p:cNvGrpSpPr/>
          <p:nvPr/>
        </p:nvGrpSpPr>
        <p:grpSpPr>
          <a:xfrm rot="-5400000">
            <a:off x="16589159" y="8439578"/>
            <a:ext cx="2272060" cy="444274"/>
            <a:chOff x="0" y="0"/>
            <a:chExt cx="598403" cy="117010"/>
          </a:xfrm>
        </p:grpSpPr>
        <p:sp>
          <p:nvSpPr>
            <p:cNvPr name="Freeform 14" id="14"/>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15" id="15"/>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TextBox 16" id="16"/>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16589159" y="8439578"/>
            <a:ext cx="2272060" cy="444274"/>
            <a:chOff x="0" y="0"/>
            <a:chExt cx="598403" cy="117010"/>
          </a:xfrm>
        </p:grpSpPr>
        <p:sp>
          <p:nvSpPr>
            <p:cNvPr name="Freeform 7" id="7"/>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8" id="8"/>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541454" y="2490325"/>
            <a:ext cx="4680907" cy="9701362"/>
          </a:xfrm>
          <a:custGeom>
            <a:avLst/>
            <a:gdLst/>
            <a:ahLst/>
            <a:cxnLst/>
            <a:rect r="r" b="b" t="t" l="l"/>
            <a:pathLst>
              <a:path h="9701362" w="4680907">
                <a:moveTo>
                  <a:pt x="0" y="0"/>
                </a:moveTo>
                <a:lnTo>
                  <a:pt x="4680907" y="0"/>
                </a:lnTo>
                <a:lnTo>
                  <a:pt x="4680907" y="9701363"/>
                </a:lnTo>
                <a:lnTo>
                  <a:pt x="0" y="9701363"/>
                </a:lnTo>
                <a:lnTo>
                  <a:pt x="0" y="0"/>
                </a:lnTo>
                <a:close/>
              </a:path>
            </a:pathLst>
          </a:custGeom>
          <a:blipFill>
            <a:blip r:embed="rId4"/>
            <a:stretch>
              <a:fillRect l="0" t="0" r="0" b="0"/>
            </a:stretch>
          </a:blipFill>
        </p:spPr>
      </p:sp>
      <p:sp>
        <p:nvSpPr>
          <p:cNvPr name="TextBox 10" id="10"/>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sp>
        <p:nvSpPr>
          <p:cNvPr name="TextBox 11" id="11"/>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10</a:t>
            </a:r>
          </a:p>
        </p:txBody>
      </p:sp>
      <p:sp>
        <p:nvSpPr>
          <p:cNvPr name="Freeform 12" id="12"/>
          <p:cNvSpPr/>
          <p:nvPr/>
        </p:nvSpPr>
        <p:spPr>
          <a:xfrm flipH="false" flipV="false" rot="0">
            <a:off x="926028" y="2033922"/>
            <a:ext cx="7315200" cy="3995203"/>
          </a:xfrm>
          <a:custGeom>
            <a:avLst/>
            <a:gdLst/>
            <a:ahLst/>
            <a:cxnLst/>
            <a:rect r="r" b="b" t="t" l="l"/>
            <a:pathLst>
              <a:path h="3995203" w="7315200">
                <a:moveTo>
                  <a:pt x="0" y="0"/>
                </a:moveTo>
                <a:lnTo>
                  <a:pt x="7315200" y="0"/>
                </a:lnTo>
                <a:lnTo>
                  <a:pt x="7315200" y="3995203"/>
                </a:lnTo>
                <a:lnTo>
                  <a:pt x="0" y="399520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566959" y="7525685"/>
            <a:ext cx="2599076" cy="1280636"/>
          </a:xfrm>
          <a:custGeom>
            <a:avLst/>
            <a:gdLst/>
            <a:ahLst/>
            <a:cxnLst/>
            <a:rect r="r" b="b" t="t" l="l"/>
            <a:pathLst>
              <a:path h="1280636" w="2599076">
                <a:moveTo>
                  <a:pt x="0" y="0"/>
                </a:moveTo>
                <a:lnTo>
                  <a:pt x="2599077" y="0"/>
                </a:lnTo>
                <a:lnTo>
                  <a:pt x="2599077" y="1280636"/>
                </a:lnTo>
                <a:lnTo>
                  <a:pt x="0" y="12806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8765671" y="2310476"/>
            <a:ext cx="3864147" cy="1227057"/>
          </a:xfrm>
          <a:prstGeom prst="rect">
            <a:avLst/>
          </a:prstGeom>
        </p:spPr>
        <p:txBody>
          <a:bodyPr anchor="t" rtlCol="false" tIns="0" lIns="0" bIns="0" rIns="0">
            <a:spAutoFit/>
          </a:bodyPr>
          <a:lstStyle/>
          <a:p>
            <a:pPr algn="l">
              <a:lnSpc>
                <a:spcPts val="9117"/>
              </a:lnSpc>
            </a:pPr>
            <a:r>
              <a:rPr lang="en-US" sz="9399" b="true">
                <a:solidFill>
                  <a:srgbClr val="80C772"/>
                </a:solidFill>
                <a:latin typeface="Montserrat Semi-Bold"/>
                <a:ea typeface="Montserrat Semi-Bold"/>
                <a:cs typeface="Montserrat Semi-Bold"/>
                <a:sym typeface="Montserrat Semi-Bold"/>
              </a:rPr>
              <a:t>AI in</a:t>
            </a:r>
          </a:p>
        </p:txBody>
      </p:sp>
      <p:sp>
        <p:nvSpPr>
          <p:cNvPr name="TextBox 15" id="15"/>
          <p:cNvSpPr txBox="true"/>
          <p:nvPr/>
        </p:nvSpPr>
        <p:spPr>
          <a:xfrm rot="0">
            <a:off x="8734652" y="3457651"/>
            <a:ext cx="8990537" cy="1497946"/>
          </a:xfrm>
          <a:prstGeom prst="rect">
            <a:avLst/>
          </a:prstGeom>
        </p:spPr>
        <p:txBody>
          <a:bodyPr anchor="t" rtlCol="false" tIns="0" lIns="0" bIns="0" rIns="0">
            <a:spAutoFit/>
          </a:bodyPr>
          <a:lstStyle/>
          <a:p>
            <a:pPr algn="l">
              <a:lnSpc>
                <a:spcPts val="11154"/>
              </a:lnSpc>
            </a:pPr>
            <a:r>
              <a:rPr lang="en-US" sz="11499" b="true">
                <a:solidFill>
                  <a:srgbClr val="FFFFFF"/>
                </a:solidFill>
                <a:latin typeface="Montserrat Bold"/>
                <a:ea typeface="Montserrat Bold"/>
                <a:cs typeface="Montserrat Bold"/>
                <a:sym typeface="Montserrat Bold"/>
              </a:rPr>
              <a:t>Business</a:t>
            </a:r>
          </a:p>
        </p:txBody>
      </p:sp>
      <p:sp>
        <p:nvSpPr>
          <p:cNvPr name="TextBox 16" id="16"/>
          <p:cNvSpPr txBox="true"/>
          <p:nvPr/>
        </p:nvSpPr>
        <p:spPr>
          <a:xfrm rot="0">
            <a:off x="8875342" y="5325188"/>
            <a:ext cx="7073831" cy="3147908"/>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Suscipit lorem gravida conubia aenean curabitur sociosqu vulputate vel ultrices bibendum odio, arcu convallis venenatis id dictumst cubilia luctus ornare quis. Hendrerit fringilla aliquam mi quisque elit potenti nam congue fringilla, inceptos felis enim hac netus taciti aliquam praesent.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grpSp>
        <p:nvGrpSpPr>
          <p:cNvPr name="Group 7" id="7"/>
          <p:cNvGrpSpPr/>
          <p:nvPr/>
        </p:nvGrpSpPr>
        <p:grpSpPr>
          <a:xfrm rot="-5400000">
            <a:off x="16589159" y="8439578"/>
            <a:ext cx="2272060" cy="444274"/>
            <a:chOff x="0" y="0"/>
            <a:chExt cx="598403" cy="117010"/>
          </a:xfrm>
        </p:grpSpPr>
        <p:sp>
          <p:nvSpPr>
            <p:cNvPr name="Freeform 8" id="8"/>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9" id="9"/>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TextBox 10" id="10"/>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11</a:t>
            </a:r>
          </a:p>
        </p:txBody>
      </p:sp>
      <p:sp>
        <p:nvSpPr>
          <p:cNvPr name="TextBox 11" id="11"/>
          <p:cNvSpPr txBox="true"/>
          <p:nvPr/>
        </p:nvSpPr>
        <p:spPr>
          <a:xfrm rot="0">
            <a:off x="3094516" y="2310476"/>
            <a:ext cx="12991154" cy="1227057"/>
          </a:xfrm>
          <a:prstGeom prst="rect">
            <a:avLst/>
          </a:prstGeom>
        </p:spPr>
        <p:txBody>
          <a:bodyPr anchor="t" rtlCol="false" tIns="0" lIns="0" bIns="0" rIns="0">
            <a:spAutoFit/>
          </a:bodyPr>
          <a:lstStyle/>
          <a:p>
            <a:pPr algn="ctr">
              <a:lnSpc>
                <a:spcPts val="9117"/>
              </a:lnSpc>
            </a:pPr>
            <a:r>
              <a:rPr lang="en-US" b="true" sz="9399">
                <a:solidFill>
                  <a:srgbClr val="80C772"/>
                </a:solidFill>
                <a:latin typeface="Montserrat Semi-Bold"/>
                <a:ea typeface="Montserrat Semi-Bold"/>
                <a:cs typeface="Montserrat Semi-Bold"/>
                <a:sym typeface="Montserrat Semi-Bold"/>
              </a:rPr>
              <a:t>Ethical</a:t>
            </a:r>
            <a:r>
              <a:rPr lang="en-US" b="true" sz="9399">
                <a:solidFill>
                  <a:srgbClr val="80C772"/>
                </a:solidFill>
                <a:latin typeface="Montserrat Semi-Bold"/>
                <a:ea typeface="Montserrat Semi-Bold"/>
                <a:cs typeface="Montserrat Semi-Bold"/>
                <a:sym typeface="Montserrat Semi-Bold"/>
              </a:rPr>
              <a:t> </a:t>
            </a:r>
          </a:p>
        </p:txBody>
      </p:sp>
      <p:sp>
        <p:nvSpPr>
          <p:cNvPr name="TextBox 12" id="12"/>
          <p:cNvSpPr txBox="true"/>
          <p:nvPr/>
        </p:nvSpPr>
        <p:spPr>
          <a:xfrm rot="0">
            <a:off x="2741034" y="3457651"/>
            <a:ext cx="13377378" cy="1497946"/>
          </a:xfrm>
          <a:prstGeom prst="rect">
            <a:avLst/>
          </a:prstGeom>
        </p:spPr>
        <p:txBody>
          <a:bodyPr anchor="t" rtlCol="false" tIns="0" lIns="0" bIns="0" rIns="0">
            <a:spAutoFit/>
          </a:bodyPr>
          <a:lstStyle/>
          <a:p>
            <a:pPr algn="ctr">
              <a:lnSpc>
                <a:spcPts val="11154"/>
              </a:lnSpc>
            </a:pPr>
            <a:r>
              <a:rPr lang="en-US" b="true" sz="11499">
                <a:solidFill>
                  <a:srgbClr val="FFFFFF"/>
                </a:solidFill>
                <a:latin typeface="Montserrat Bold"/>
                <a:ea typeface="Montserrat Bold"/>
                <a:cs typeface="Montserrat Bold"/>
                <a:sym typeface="Montserrat Bold"/>
              </a:rPr>
              <a:t>Considerations</a:t>
            </a:r>
          </a:p>
        </p:txBody>
      </p:sp>
      <p:sp>
        <p:nvSpPr>
          <p:cNvPr name="TextBox 13" id="13"/>
          <p:cNvSpPr txBox="true"/>
          <p:nvPr/>
        </p:nvSpPr>
        <p:spPr>
          <a:xfrm rot="0">
            <a:off x="3191326" y="5422727"/>
            <a:ext cx="11996910" cy="1415316"/>
          </a:xfrm>
          <a:prstGeom prst="rect">
            <a:avLst/>
          </a:prstGeom>
        </p:spPr>
        <p:txBody>
          <a:bodyPr anchor="t" rtlCol="false" tIns="0" lIns="0" bIns="0" rIns="0">
            <a:spAutoFit/>
          </a:bodyPr>
          <a:lstStyle/>
          <a:p>
            <a:pPr algn="ctr">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Suscipit lorem gravida conubia aenean curabitur sociosqu vulputate vel ultrices bibendum odio, arcu convallis venenatis id dictumst cubilia luctus ornare quis. </a:t>
            </a:r>
          </a:p>
        </p:txBody>
      </p:sp>
      <p:sp>
        <p:nvSpPr>
          <p:cNvPr name="Freeform 14" id="14"/>
          <p:cNvSpPr/>
          <p:nvPr/>
        </p:nvSpPr>
        <p:spPr>
          <a:xfrm flipH="false" flipV="false" rot="0">
            <a:off x="1541454" y="7800143"/>
            <a:ext cx="7315200" cy="3995203"/>
          </a:xfrm>
          <a:custGeom>
            <a:avLst/>
            <a:gdLst/>
            <a:ahLst/>
            <a:cxnLst/>
            <a:rect r="r" b="b" t="t" l="l"/>
            <a:pathLst>
              <a:path h="3995203" w="7315200">
                <a:moveTo>
                  <a:pt x="0" y="0"/>
                </a:moveTo>
                <a:lnTo>
                  <a:pt x="7315200" y="0"/>
                </a:lnTo>
                <a:lnTo>
                  <a:pt x="7315200" y="3995203"/>
                </a:lnTo>
                <a:lnTo>
                  <a:pt x="0" y="3995203"/>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9522253" y="7525685"/>
            <a:ext cx="7315200" cy="3995203"/>
          </a:xfrm>
          <a:custGeom>
            <a:avLst/>
            <a:gdLst/>
            <a:ahLst/>
            <a:cxnLst/>
            <a:rect r="r" b="b" t="t" l="l"/>
            <a:pathLst>
              <a:path h="3995203" w="7315200">
                <a:moveTo>
                  <a:pt x="0" y="0"/>
                </a:moveTo>
                <a:lnTo>
                  <a:pt x="7315200" y="0"/>
                </a:lnTo>
                <a:lnTo>
                  <a:pt x="7315200" y="3995203"/>
                </a:lnTo>
                <a:lnTo>
                  <a:pt x="0" y="3995203"/>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grpSp>
        <p:nvGrpSpPr>
          <p:cNvPr name="Group 16" id="16"/>
          <p:cNvGrpSpPr>
            <a:grpSpLocks noChangeAspect="true"/>
          </p:cNvGrpSpPr>
          <p:nvPr/>
        </p:nvGrpSpPr>
        <p:grpSpPr>
          <a:xfrm rot="0">
            <a:off x="3671896" y="7171419"/>
            <a:ext cx="2615362" cy="2615362"/>
            <a:chOff x="0" y="0"/>
            <a:chExt cx="14840029" cy="14840029"/>
          </a:xfrm>
        </p:grpSpPr>
        <p:sp>
          <p:nvSpPr>
            <p:cNvPr name="Freeform 17" id="1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8" id="1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9" id="1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32961" t="0" r="-32961" b="0"/>
              </a:stretch>
            </a:blipFill>
          </p:spPr>
        </p:sp>
      </p:grpSp>
      <p:grpSp>
        <p:nvGrpSpPr>
          <p:cNvPr name="Group 20" id="20"/>
          <p:cNvGrpSpPr>
            <a:grpSpLocks noChangeAspect="true"/>
          </p:cNvGrpSpPr>
          <p:nvPr/>
        </p:nvGrpSpPr>
        <p:grpSpPr>
          <a:xfrm rot="0">
            <a:off x="12285969" y="7171419"/>
            <a:ext cx="2615362" cy="2615362"/>
            <a:chOff x="0" y="0"/>
            <a:chExt cx="14840029" cy="14840029"/>
          </a:xfrm>
        </p:grpSpPr>
        <p:sp>
          <p:nvSpPr>
            <p:cNvPr name="Freeform 21" id="2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2" id="2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3" id="2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4572" t="0" r="-24572"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16589159" y="8439578"/>
            <a:ext cx="2272060" cy="444274"/>
            <a:chOff x="0" y="0"/>
            <a:chExt cx="598403" cy="117010"/>
          </a:xfrm>
        </p:grpSpPr>
        <p:sp>
          <p:nvSpPr>
            <p:cNvPr name="Freeform 7" id="7"/>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8" id="8"/>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9303328" y="2512905"/>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4"/>
            <a:stretch>
              <a:fillRect l="0" t="0" r="0" b="0"/>
            </a:stretch>
          </a:blipFill>
        </p:spPr>
      </p:sp>
      <p:sp>
        <p:nvSpPr>
          <p:cNvPr name="Freeform 10" id="10"/>
          <p:cNvSpPr/>
          <p:nvPr/>
        </p:nvSpPr>
        <p:spPr>
          <a:xfrm flipH="false" flipV="false" rot="0">
            <a:off x="13601700" y="-859987"/>
            <a:ext cx="7315200" cy="4083212"/>
          </a:xfrm>
          <a:custGeom>
            <a:avLst/>
            <a:gdLst/>
            <a:ahLst/>
            <a:cxnLst/>
            <a:rect r="r" b="b" t="t" l="l"/>
            <a:pathLst>
              <a:path h="4083212" w="7315200">
                <a:moveTo>
                  <a:pt x="0" y="0"/>
                </a:moveTo>
                <a:lnTo>
                  <a:pt x="7315200" y="0"/>
                </a:lnTo>
                <a:lnTo>
                  <a:pt x="7315200" y="4083211"/>
                </a:lnTo>
                <a:lnTo>
                  <a:pt x="0" y="40832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1463725" y="6203788"/>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429873" y="3478670"/>
            <a:ext cx="1373315" cy="1396162"/>
          </a:xfrm>
          <a:custGeom>
            <a:avLst/>
            <a:gdLst/>
            <a:ahLst/>
            <a:cxnLst/>
            <a:rect r="r" b="b" t="t" l="l"/>
            <a:pathLst>
              <a:path h="1396162" w="1373315">
                <a:moveTo>
                  <a:pt x="0" y="0"/>
                </a:moveTo>
                <a:lnTo>
                  <a:pt x="1373315" y="0"/>
                </a:lnTo>
                <a:lnTo>
                  <a:pt x="1373315" y="1396161"/>
                </a:lnTo>
                <a:lnTo>
                  <a:pt x="0" y="13961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222618" y="970410"/>
            <a:ext cx="1743797" cy="211208"/>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sp>
        <p:nvSpPr>
          <p:cNvPr name="TextBox 14" id="14"/>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12</a:t>
            </a:r>
          </a:p>
        </p:txBody>
      </p:sp>
      <p:sp>
        <p:nvSpPr>
          <p:cNvPr name="TextBox 15" id="15"/>
          <p:cNvSpPr txBox="true"/>
          <p:nvPr/>
        </p:nvSpPr>
        <p:spPr>
          <a:xfrm rot="0">
            <a:off x="1572472" y="2339051"/>
            <a:ext cx="7293172" cy="1340657"/>
          </a:xfrm>
          <a:prstGeom prst="rect">
            <a:avLst/>
          </a:prstGeom>
        </p:spPr>
        <p:txBody>
          <a:bodyPr anchor="t" rtlCol="false" tIns="0" lIns="0" bIns="0" rIns="0">
            <a:spAutoFit/>
          </a:bodyPr>
          <a:lstStyle/>
          <a:p>
            <a:pPr algn="l">
              <a:lnSpc>
                <a:spcPts val="10044"/>
              </a:lnSpc>
            </a:pPr>
            <a:r>
              <a:rPr lang="en-US" sz="10355" b="true">
                <a:solidFill>
                  <a:srgbClr val="80C772"/>
                </a:solidFill>
                <a:latin typeface="Montserrat Semi-Bold"/>
                <a:ea typeface="Montserrat Semi-Bold"/>
                <a:cs typeface="Montserrat Semi-Bold"/>
                <a:sym typeface="Montserrat Semi-Bold"/>
              </a:rPr>
              <a:t>Future</a:t>
            </a:r>
            <a:r>
              <a:rPr lang="en-US" sz="10355" b="true">
                <a:solidFill>
                  <a:srgbClr val="80C772"/>
                </a:solidFill>
                <a:latin typeface="Montserrat Semi-Bold"/>
                <a:ea typeface="Montserrat Semi-Bold"/>
                <a:cs typeface="Montserrat Semi-Bold"/>
                <a:sym typeface="Montserrat Semi-Bold"/>
              </a:rPr>
              <a:t> </a:t>
            </a:r>
          </a:p>
        </p:txBody>
      </p:sp>
      <p:sp>
        <p:nvSpPr>
          <p:cNvPr name="TextBox 16" id="16"/>
          <p:cNvSpPr txBox="true"/>
          <p:nvPr/>
        </p:nvSpPr>
        <p:spPr>
          <a:xfrm rot="0">
            <a:off x="1541454" y="3486226"/>
            <a:ext cx="8018127" cy="1657274"/>
          </a:xfrm>
          <a:prstGeom prst="rect">
            <a:avLst/>
          </a:prstGeom>
        </p:spPr>
        <p:txBody>
          <a:bodyPr anchor="t" rtlCol="false" tIns="0" lIns="0" bIns="0" rIns="0">
            <a:spAutoFit/>
          </a:bodyPr>
          <a:lstStyle/>
          <a:p>
            <a:pPr algn="l">
              <a:lnSpc>
                <a:spcPts val="12335"/>
              </a:lnSpc>
            </a:pPr>
            <a:r>
              <a:rPr lang="en-US" sz="12716" b="true">
                <a:solidFill>
                  <a:srgbClr val="FFFFFF"/>
                </a:solidFill>
                <a:latin typeface="Montserrat Bold"/>
                <a:ea typeface="Montserrat Bold"/>
                <a:cs typeface="Montserrat Bold"/>
                <a:sym typeface="Montserrat Bold"/>
              </a:rPr>
              <a:t>of AI</a:t>
            </a:r>
          </a:p>
        </p:txBody>
      </p:sp>
      <p:sp>
        <p:nvSpPr>
          <p:cNvPr name="TextBox 17" id="17"/>
          <p:cNvSpPr txBox="true"/>
          <p:nvPr/>
        </p:nvSpPr>
        <p:spPr>
          <a:xfrm rot="0">
            <a:off x="2300277" y="5866038"/>
            <a:ext cx="7466207" cy="1053246"/>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a:t>
            </a:r>
          </a:p>
        </p:txBody>
      </p:sp>
      <p:sp>
        <p:nvSpPr>
          <p:cNvPr name="TextBox 18" id="18"/>
          <p:cNvSpPr txBox="true"/>
          <p:nvPr/>
        </p:nvSpPr>
        <p:spPr>
          <a:xfrm rot="0">
            <a:off x="2300277" y="5389264"/>
            <a:ext cx="3250240" cy="358265"/>
          </a:xfrm>
          <a:prstGeom prst="rect">
            <a:avLst/>
          </a:prstGeom>
        </p:spPr>
        <p:txBody>
          <a:bodyPr anchor="t" rtlCol="false" tIns="0" lIns="0" bIns="0" rIns="0">
            <a:spAutoFit/>
          </a:bodyPr>
          <a:lstStyle/>
          <a:p>
            <a:pPr algn="l">
              <a:lnSpc>
                <a:spcPts val="2824"/>
              </a:lnSpc>
              <a:spcBef>
                <a:spcPct val="0"/>
              </a:spcBef>
            </a:pPr>
            <a:r>
              <a:rPr lang="en-US" b="true" sz="2017">
                <a:solidFill>
                  <a:srgbClr val="80C772"/>
                </a:solidFill>
                <a:latin typeface="Poppins Medium"/>
                <a:ea typeface="Poppins Medium"/>
                <a:cs typeface="Poppins Medium"/>
                <a:sym typeface="Poppins Medium"/>
              </a:rPr>
              <a:t>EMERGING TRENDS</a:t>
            </a:r>
          </a:p>
        </p:txBody>
      </p:sp>
      <p:grpSp>
        <p:nvGrpSpPr>
          <p:cNvPr name="Group 19" id="19"/>
          <p:cNvGrpSpPr/>
          <p:nvPr/>
        </p:nvGrpSpPr>
        <p:grpSpPr>
          <a:xfrm rot="3103768">
            <a:off x="1647338" y="5375352"/>
            <a:ext cx="370193" cy="37019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TextBox 22" id="22"/>
          <p:cNvSpPr txBox="true"/>
          <p:nvPr/>
        </p:nvSpPr>
        <p:spPr>
          <a:xfrm rot="0">
            <a:off x="2300277" y="7920639"/>
            <a:ext cx="7466207" cy="1053246"/>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a:t>
            </a:r>
          </a:p>
        </p:txBody>
      </p:sp>
      <p:sp>
        <p:nvSpPr>
          <p:cNvPr name="TextBox 23" id="23"/>
          <p:cNvSpPr txBox="true"/>
          <p:nvPr/>
        </p:nvSpPr>
        <p:spPr>
          <a:xfrm rot="0">
            <a:off x="2300277" y="7443864"/>
            <a:ext cx="4617216" cy="358265"/>
          </a:xfrm>
          <a:prstGeom prst="rect">
            <a:avLst/>
          </a:prstGeom>
        </p:spPr>
        <p:txBody>
          <a:bodyPr anchor="t" rtlCol="false" tIns="0" lIns="0" bIns="0" rIns="0">
            <a:spAutoFit/>
          </a:bodyPr>
          <a:lstStyle/>
          <a:p>
            <a:pPr algn="l">
              <a:lnSpc>
                <a:spcPts val="2824"/>
              </a:lnSpc>
              <a:spcBef>
                <a:spcPct val="0"/>
              </a:spcBef>
            </a:pPr>
            <a:r>
              <a:rPr lang="en-US" b="true" sz="2017">
                <a:solidFill>
                  <a:srgbClr val="80C772"/>
                </a:solidFill>
                <a:latin typeface="Poppins Medium"/>
                <a:ea typeface="Poppins Medium"/>
                <a:cs typeface="Poppins Medium"/>
                <a:sym typeface="Poppins Medium"/>
              </a:rPr>
              <a:t>POTENTIAL SOCIETAL IMPACTS</a:t>
            </a:r>
          </a:p>
        </p:txBody>
      </p:sp>
      <p:grpSp>
        <p:nvGrpSpPr>
          <p:cNvPr name="Group 24" id="24"/>
          <p:cNvGrpSpPr/>
          <p:nvPr/>
        </p:nvGrpSpPr>
        <p:grpSpPr>
          <a:xfrm rot="3103768">
            <a:off x="1647338" y="7429953"/>
            <a:ext cx="370193" cy="37019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4265" y="5263097"/>
            <a:ext cx="7315200" cy="3995203"/>
          </a:xfrm>
          <a:custGeom>
            <a:avLst/>
            <a:gdLst/>
            <a:ahLst/>
            <a:cxnLst/>
            <a:rect r="r" b="b" t="t" l="l"/>
            <a:pathLst>
              <a:path h="3995203" w="7315200">
                <a:moveTo>
                  <a:pt x="0" y="0"/>
                </a:moveTo>
                <a:lnTo>
                  <a:pt x="7315200" y="0"/>
                </a:lnTo>
                <a:lnTo>
                  <a:pt x="7315200" y="3995203"/>
                </a:lnTo>
                <a:lnTo>
                  <a:pt x="0" y="3995203"/>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5400000">
            <a:off x="16589159" y="8439578"/>
            <a:ext cx="2272060" cy="444274"/>
            <a:chOff x="0" y="0"/>
            <a:chExt cx="598403" cy="117010"/>
          </a:xfrm>
        </p:grpSpPr>
        <p:sp>
          <p:nvSpPr>
            <p:cNvPr name="Freeform 8" id="8"/>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9" id="9"/>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TextBox 10" id="10"/>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13</a:t>
            </a:r>
          </a:p>
        </p:txBody>
      </p:sp>
      <p:sp>
        <p:nvSpPr>
          <p:cNvPr name="Freeform 11" id="11"/>
          <p:cNvSpPr/>
          <p:nvPr/>
        </p:nvSpPr>
        <p:spPr>
          <a:xfrm flipH="false" flipV="false" rot="0">
            <a:off x="556453" y="5528083"/>
            <a:ext cx="7315200" cy="3995203"/>
          </a:xfrm>
          <a:custGeom>
            <a:avLst/>
            <a:gdLst/>
            <a:ahLst/>
            <a:cxnLst/>
            <a:rect r="r" b="b" t="t" l="l"/>
            <a:pathLst>
              <a:path h="3995203" w="7315200">
                <a:moveTo>
                  <a:pt x="0" y="0"/>
                </a:moveTo>
                <a:lnTo>
                  <a:pt x="7315200" y="0"/>
                </a:lnTo>
                <a:lnTo>
                  <a:pt x="7315200" y="3995203"/>
                </a:lnTo>
                <a:lnTo>
                  <a:pt x="0" y="3995203"/>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602968" y="6089072"/>
            <a:ext cx="2579208" cy="4877935"/>
          </a:xfrm>
          <a:custGeom>
            <a:avLst/>
            <a:gdLst/>
            <a:ahLst/>
            <a:cxnLst/>
            <a:rect r="r" b="b" t="t" l="l"/>
            <a:pathLst>
              <a:path h="4877935" w="2579208">
                <a:moveTo>
                  <a:pt x="0" y="0"/>
                </a:moveTo>
                <a:lnTo>
                  <a:pt x="2579208" y="0"/>
                </a:lnTo>
                <a:lnTo>
                  <a:pt x="2579208" y="4877934"/>
                </a:lnTo>
                <a:lnTo>
                  <a:pt x="0" y="4877934"/>
                </a:lnTo>
                <a:lnTo>
                  <a:pt x="0" y="0"/>
                </a:lnTo>
                <a:close/>
              </a:path>
            </a:pathLst>
          </a:custGeom>
          <a:blipFill>
            <a:blip r:embed="rId6"/>
            <a:stretch>
              <a:fillRect l="0" t="0" r="0" b="0"/>
            </a:stretch>
          </a:blipFill>
        </p:spPr>
      </p:sp>
      <p:sp>
        <p:nvSpPr>
          <p:cNvPr name="TextBox 13" id="13"/>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sp>
        <p:nvSpPr>
          <p:cNvPr name="TextBox 14" id="14"/>
          <p:cNvSpPr txBox="true"/>
          <p:nvPr/>
        </p:nvSpPr>
        <p:spPr>
          <a:xfrm rot="0">
            <a:off x="2648423" y="2462876"/>
            <a:ext cx="12991154" cy="1227036"/>
          </a:xfrm>
          <a:prstGeom prst="rect">
            <a:avLst/>
          </a:prstGeom>
        </p:spPr>
        <p:txBody>
          <a:bodyPr anchor="t" rtlCol="false" tIns="0" lIns="0" bIns="0" rIns="0">
            <a:spAutoFit/>
          </a:bodyPr>
          <a:lstStyle/>
          <a:p>
            <a:pPr algn="ctr">
              <a:lnSpc>
                <a:spcPts val="9117"/>
              </a:lnSpc>
            </a:pPr>
            <a:r>
              <a:rPr lang="en-US" b="true" sz="9399">
                <a:solidFill>
                  <a:srgbClr val="80C772"/>
                </a:solidFill>
                <a:latin typeface="Montserrat Semi-Bold"/>
                <a:ea typeface="Montserrat Semi-Bold"/>
                <a:cs typeface="Montserrat Semi-Bold"/>
                <a:sym typeface="Montserrat Semi-Bold"/>
              </a:rPr>
              <a:t>Challenge in</a:t>
            </a:r>
          </a:p>
        </p:txBody>
      </p:sp>
      <p:sp>
        <p:nvSpPr>
          <p:cNvPr name="TextBox 15" id="15"/>
          <p:cNvSpPr txBox="true"/>
          <p:nvPr/>
        </p:nvSpPr>
        <p:spPr>
          <a:xfrm rot="0">
            <a:off x="1793109" y="3610051"/>
            <a:ext cx="14793344" cy="1497946"/>
          </a:xfrm>
          <a:prstGeom prst="rect">
            <a:avLst/>
          </a:prstGeom>
        </p:spPr>
        <p:txBody>
          <a:bodyPr anchor="t" rtlCol="false" tIns="0" lIns="0" bIns="0" rIns="0">
            <a:spAutoFit/>
          </a:bodyPr>
          <a:lstStyle/>
          <a:p>
            <a:pPr algn="ctr">
              <a:lnSpc>
                <a:spcPts val="11154"/>
              </a:lnSpc>
            </a:pPr>
            <a:r>
              <a:rPr lang="en-US" b="true" sz="11499">
                <a:solidFill>
                  <a:srgbClr val="FFFFFF"/>
                </a:solidFill>
                <a:latin typeface="Montserrat Bold"/>
                <a:ea typeface="Montserrat Bold"/>
                <a:cs typeface="Montserrat Bold"/>
                <a:sym typeface="Montserrat Bold"/>
              </a:rPr>
              <a:t>AI Development</a:t>
            </a:r>
          </a:p>
        </p:txBody>
      </p:sp>
      <p:sp>
        <p:nvSpPr>
          <p:cNvPr name="TextBox 16" id="16"/>
          <p:cNvSpPr txBox="true"/>
          <p:nvPr/>
        </p:nvSpPr>
        <p:spPr>
          <a:xfrm rot="0">
            <a:off x="1541682" y="7203548"/>
            <a:ext cx="5384908" cy="1767667"/>
          </a:xfrm>
          <a:prstGeom prst="rect">
            <a:avLst/>
          </a:prstGeom>
        </p:spPr>
        <p:txBody>
          <a:bodyPr anchor="t" rtlCol="false" tIns="0" lIns="0" bIns="0" rIns="0">
            <a:spAutoFit/>
          </a:bodyPr>
          <a:lstStyle/>
          <a:p>
            <a:pPr algn="ctr">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a:t>
            </a:r>
          </a:p>
        </p:txBody>
      </p:sp>
      <p:sp>
        <p:nvSpPr>
          <p:cNvPr name="TextBox 17" id="17"/>
          <p:cNvSpPr txBox="true"/>
          <p:nvPr/>
        </p:nvSpPr>
        <p:spPr>
          <a:xfrm rot="0">
            <a:off x="2396995" y="6467114"/>
            <a:ext cx="3250240" cy="358265"/>
          </a:xfrm>
          <a:prstGeom prst="rect">
            <a:avLst/>
          </a:prstGeom>
        </p:spPr>
        <p:txBody>
          <a:bodyPr anchor="t" rtlCol="false" tIns="0" lIns="0" bIns="0" rIns="0">
            <a:spAutoFit/>
          </a:bodyPr>
          <a:lstStyle/>
          <a:p>
            <a:pPr algn="ctr">
              <a:lnSpc>
                <a:spcPts val="2824"/>
              </a:lnSpc>
              <a:spcBef>
                <a:spcPct val="0"/>
              </a:spcBef>
            </a:pPr>
            <a:r>
              <a:rPr lang="en-US" b="true" sz="2017">
                <a:solidFill>
                  <a:srgbClr val="80C772"/>
                </a:solidFill>
                <a:latin typeface="Poppins Medium"/>
                <a:ea typeface="Poppins Medium"/>
                <a:cs typeface="Poppins Medium"/>
                <a:sym typeface="Poppins Medium"/>
              </a:rPr>
              <a:t>TECHNICAL LIMITATIONS</a:t>
            </a:r>
          </a:p>
        </p:txBody>
      </p:sp>
      <p:sp>
        <p:nvSpPr>
          <p:cNvPr name="TextBox 18" id="18"/>
          <p:cNvSpPr txBox="true"/>
          <p:nvPr/>
        </p:nvSpPr>
        <p:spPr>
          <a:xfrm rot="0">
            <a:off x="11257341" y="7354106"/>
            <a:ext cx="5384908" cy="1767667"/>
          </a:xfrm>
          <a:prstGeom prst="rect">
            <a:avLst/>
          </a:prstGeom>
        </p:spPr>
        <p:txBody>
          <a:bodyPr anchor="t" rtlCol="false" tIns="0" lIns="0" bIns="0" rIns="0">
            <a:spAutoFit/>
          </a:bodyPr>
          <a:lstStyle/>
          <a:p>
            <a:pPr algn="ctr">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a:t>
            </a:r>
          </a:p>
        </p:txBody>
      </p:sp>
      <p:sp>
        <p:nvSpPr>
          <p:cNvPr name="TextBox 19" id="19"/>
          <p:cNvSpPr txBox="true"/>
          <p:nvPr/>
        </p:nvSpPr>
        <p:spPr>
          <a:xfrm rot="0">
            <a:off x="12324675" y="6617671"/>
            <a:ext cx="3250240" cy="358265"/>
          </a:xfrm>
          <a:prstGeom prst="rect">
            <a:avLst/>
          </a:prstGeom>
        </p:spPr>
        <p:txBody>
          <a:bodyPr anchor="t" rtlCol="false" tIns="0" lIns="0" bIns="0" rIns="0">
            <a:spAutoFit/>
          </a:bodyPr>
          <a:lstStyle/>
          <a:p>
            <a:pPr algn="ctr">
              <a:lnSpc>
                <a:spcPts val="2824"/>
              </a:lnSpc>
              <a:spcBef>
                <a:spcPct val="0"/>
              </a:spcBef>
            </a:pPr>
            <a:r>
              <a:rPr lang="en-US" b="true" sz="2017">
                <a:solidFill>
                  <a:srgbClr val="80C772"/>
                </a:solidFill>
                <a:latin typeface="Poppins Medium"/>
                <a:ea typeface="Poppins Medium"/>
                <a:cs typeface="Poppins Medium"/>
                <a:sym typeface="Poppins Medium"/>
              </a:rPr>
              <a:t>REGULATORY HURDLES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16589159" y="8439578"/>
            <a:ext cx="2272060" cy="444274"/>
            <a:chOff x="0" y="0"/>
            <a:chExt cx="598403" cy="117010"/>
          </a:xfrm>
        </p:grpSpPr>
        <p:sp>
          <p:nvSpPr>
            <p:cNvPr name="Freeform 7" id="7"/>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8" id="8"/>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670131" y="3530482"/>
            <a:ext cx="7315200" cy="3995203"/>
          </a:xfrm>
          <a:custGeom>
            <a:avLst/>
            <a:gdLst/>
            <a:ahLst/>
            <a:cxnLst/>
            <a:rect r="r" b="b" t="t" l="l"/>
            <a:pathLst>
              <a:path h="3995203" w="7315200">
                <a:moveTo>
                  <a:pt x="0" y="0"/>
                </a:moveTo>
                <a:lnTo>
                  <a:pt x="7315200" y="0"/>
                </a:lnTo>
                <a:lnTo>
                  <a:pt x="7315200" y="3995203"/>
                </a:lnTo>
                <a:lnTo>
                  <a:pt x="0" y="3995203"/>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657117" y="3249652"/>
            <a:ext cx="3341227" cy="4080888"/>
          </a:xfrm>
          <a:custGeom>
            <a:avLst/>
            <a:gdLst/>
            <a:ahLst/>
            <a:cxnLst/>
            <a:rect r="r" b="b" t="t" l="l"/>
            <a:pathLst>
              <a:path h="4080888" w="3341227">
                <a:moveTo>
                  <a:pt x="0" y="0"/>
                </a:moveTo>
                <a:lnTo>
                  <a:pt x="3341227" y="0"/>
                </a:lnTo>
                <a:lnTo>
                  <a:pt x="3341227" y="4080888"/>
                </a:lnTo>
                <a:lnTo>
                  <a:pt x="0" y="4080888"/>
                </a:lnTo>
                <a:lnTo>
                  <a:pt x="0" y="0"/>
                </a:lnTo>
                <a:close/>
              </a:path>
            </a:pathLst>
          </a:custGeom>
          <a:blipFill>
            <a:blip r:embed="rId6"/>
            <a:stretch>
              <a:fillRect l="0" t="0" r="0" b="0"/>
            </a:stretch>
          </a:blipFill>
        </p:spPr>
      </p:sp>
      <p:sp>
        <p:nvSpPr>
          <p:cNvPr name="Freeform 11" id="11"/>
          <p:cNvSpPr/>
          <p:nvPr/>
        </p:nvSpPr>
        <p:spPr>
          <a:xfrm flipH="false" flipV="false" rot="0">
            <a:off x="3435505" y="7735691"/>
            <a:ext cx="1376698" cy="1376698"/>
          </a:xfrm>
          <a:custGeom>
            <a:avLst/>
            <a:gdLst/>
            <a:ahLst/>
            <a:cxnLst/>
            <a:rect r="r" b="b" t="t" l="l"/>
            <a:pathLst>
              <a:path h="1376698" w="1376698">
                <a:moveTo>
                  <a:pt x="0" y="0"/>
                </a:moveTo>
                <a:lnTo>
                  <a:pt x="1376698" y="0"/>
                </a:lnTo>
                <a:lnTo>
                  <a:pt x="1376698" y="1376698"/>
                </a:lnTo>
                <a:lnTo>
                  <a:pt x="0" y="13766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sp>
        <p:nvSpPr>
          <p:cNvPr name="TextBox 13" id="13"/>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14</a:t>
            </a:r>
          </a:p>
        </p:txBody>
      </p:sp>
      <p:sp>
        <p:nvSpPr>
          <p:cNvPr name="TextBox 14" id="14"/>
          <p:cNvSpPr txBox="true"/>
          <p:nvPr/>
        </p:nvSpPr>
        <p:spPr>
          <a:xfrm rot="0">
            <a:off x="8734639" y="3117389"/>
            <a:ext cx="8990537" cy="1497946"/>
          </a:xfrm>
          <a:prstGeom prst="rect">
            <a:avLst/>
          </a:prstGeom>
        </p:spPr>
        <p:txBody>
          <a:bodyPr anchor="t" rtlCol="false" tIns="0" lIns="0" bIns="0" rIns="0">
            <a:spAutoFit/>
          </a:bodyPr>
          <a:lstStyle/>
          <a:p>
            <a:pPr algn="l">
              <a:lnSpc>
                <a:spcPts val="11154"/>
              </a:lnSpc>
            </a:pPr>
            <a:r>
              <a:rPr lang="en-US" sz="11499" b="true">
                <a:solidFill>
                  <a:srgbClr val="FFFFFF"/>
                </a:solidFill>
                <a:latin typeface="Montserrat Bold"/>
                <a:ea typeface="Montserrat Bold"/>
                <a:cs typeface="Montserrat Bold"/>
                <a:sym typeface="Montserrat Bold"/>
              </a:rPr>
              <a:t>Conclusion</a:t>
            </a:r>
          </a:p>
        </p:txBody>
      </p:sp>
      <p:sp>
        <p:nvSpPr>
          <p:cNvPr name="TextBox 15" id="15"/>
          <p:cNvSpPr txBox="true"/>
          <p:nvPr/>
        </p:nvSpPr>
        <p:spPr>
          <a:xfrm rot="0">
            <a:off x="8841222" y="4745153"/>
            <a:ext cx="7073831" cy="3147908"/>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Suscipit lorem gravida conubia aenean curabitur sociosqu vulputate vel ultrices bibendum odio, arcu convallis venenatis id dictumst cubilia luctus ornare quis. Hendrerit fringilla aliquam mi quisque elit potenti nam congue fringilla, inceptos felis enim hac netus taciti aliquam praesent.</a:t>
            </a:r>
          </a:p>
        </p:txBody>
      </p:sp>
      <p:grpSp>
        <p:nvGrpSpPr>
          <p:cNvPr name="Group 16" id="16"/>
          <p:cNvGrpSpPr/>
          <p:nvPr/>
        </p:nvGrpSpPr>
        <p:grpSpPr>
          <a:xfrm rot="0">
            <a:off x="1665279" y="2591969"/>
            <a:ext cx="2301136" cy="230113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16589159" y="8439578"/>
            <a:ext cx="2272060" cy="444274"/>
            <a:chOff x="0" y="0"/>
            <a:chExt cx="598403" cy="117010"/>
          </a:xfrm>
        </p:grpSpPr>
        <p:sp>
          <p:nvSpPr>
            <p:cNvPr name="Freeform 7" id="7"/>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8" id="8"/>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TextBox 9" id="9"/>
          <p:cNvSpPr txBox="true"/>
          <p:nvPr/>
        </p:nvSpPr>
        <p:spPr>
          <a:xfrm rot="0">
            <a:off x="4830206" y="3620390"/>
            <a:ext cx="8627587" cy="1523073"/>
          </a:xfrm>
          <a:prstGeom prst="rect">
            <a:avLst/>
          </a:prstGeom>
        </p:spPr>
        <p:txBody>
          <a:bodyPr anchor="t" rtlCol="false" tIns="0" lIns="0" bIns="0" rIns="0">
            <a:spAutoFit/>
          </a:bodyPr>
          <a:lstStyle/>
          <a:p>
            <a:pPr algn="ctr">
              <a:lnSpc>
                <a:spcPts val="11376"/>
              </a:lnSpc>
            </a:pPr>
            <a:r>
              <a:rPr lang="en-US" b="true" sz="11728">
                <a:solidFill>
                  <a:srgbClr val="80C772"/>
                </a:solidFill>
                <a:latin typeface="Montserrat Semi-Bold"/>
                <a:ea typeface="Montserrat Semi-Bold"/>
                <a:cs typeface="Montserrat Semi-Bold"/>
                <a:sym typeface="Montserrat Semi-Bold"/>
              </a:rPr>
              <a:t>Thank</a:t>
            </a:r>
          </a:p>
        </p:txBody>
      </p:sp>
      <p:sp>
        <p:nvSpPr>
          <p:cNvPr name="TextBox 10" id="10"/>
          <p:cNvSpPr txBox="true"/>
          <p:nvPr/>
        </p:nvSpPr>
        <p:spPr>
          <a:xfrm rot="0">
            <a:off x="5830344" y="4948179"/>
            <a:ext cx="6395739" cy="1859913"/>
          </a:xfrm>
          <a:prstGeom prst="rect">
            <a:avLst/>
          </a:prstGeom>
        </p:spPr>
        <p:txBody>
          <a:bodyPr anchor="t" rtlCol="false" tIns="0" lIns="0" bIns="0" rIns="0">
            <a:spAutoFit/>
          </a:bodyPr>
          <a:lstStyle/>
          <a:p>
            <a:pPr algn="ctr">
              <a:lnSpc>
                <a:spcPts val="13971"/>
              </a:lnSpc>
            </a:pPr>
            <a:r>
              <a:rPr lang="en-US" b="true" sz="14403">
                <a:solidFill>
                  <a:srgbClr val="FFFFFF"/>
                </a:solidFill>
                <a:latin typeface="Montserrat Bold"/>
                <a:ea typeface="Montserrat Bold"/>
                <a:cs typeface="Montserrat Bold"/>
                <a:sym typeface="Montserrat Bold"/>
              </a:rPr>
              <a:t>You!</a:t>
            </a:r>
          </a:p>
        </p:txBody>
      </p:sp>
      <p:sp>
        <p:nvSpPr>
          <p:cNvPr name="Freeform 11" id="11"/>
          <p:cNvSpPr/>
          <p:nvPr/>
        </p:nvSpPr>
        <p:spPr>
          <a:xfrm flipH="false" flipV="false" rot="0">
            <a:off x="6480141" y="7321575"/>
            <a:ext cx="528001" cy="528001"/>
          </a:xfrm>
          <a:custGeom>
            <a:avLst/>
            <a:gdLst/>
            <a:ahLst/>
            <a:cxnLst/>
            <a:rect r="r" b="b" t="t" l="l"/>
            <a:pathLst>
              <a:path h="528001" w="528001">
                <a:moveTo>
                  <a:pt x="0" y="0"/>
                </a:moveTo>
                <a:lnTo>
                  <a:pt x="528001" y="0"/>
                </a:lnTo>
                <a:lnTo>
                  <a:pt x="528001" y="528001"/>
                </a:lnTo>
                <a:lnTo>
                  <a:pt x="0" y="5280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222618" y="7321575"/>
            <a:ext cx="528001" cy="528001"/>
          </a:xfrm>
          <a:custGeom>
            <a:avLst/>
            <a:gdLst/>
            <a:ahLst/>
            <a:cxnLst/>
            <a:rect r="r" b="b" t="t" l="l"/>
            <a:pathLst>
              <a:path h="528001" w="528001">
                <a:moveTo>
                  <a:pt x="0" y="0"/>
                </a:moveTo>
                <a:lnTo>
                  <a:pt x="528000" y="0"/>
                </a:lnTo>
                <a:lnTo>
                  <a:pt x="528000" y="528001"/>
                </a:lnTo>
                <a:lnTo>
                  <a:pt x="0" y="528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1780622" y="7350611"/>
            <a:ext cx="498965" cy="498965"/>
          </a:xfrm>
          <a:custGeom>
            <a:avLst/>
            <a:gdLst/>
            <a:ahLst/>
            <a:cxnLst/>
            <a:rect r="r" b="b" t="t" l="l"/>
            <a:pathLst>
              <a:path h="498965" w="498965">
                <a:moveTo>
                  <a:pt x="0" y="0"/>
                </a:moveTo>
                <a:lnTo>
                  <a:pt x="498965" y="0"/>
                </a:lnTo>
                <a:lnTo>
                  <a:pt x="498965" y="498965"/>
                </a:lnTo>
                <a:lnTo>
                  <a:pt x="0" y="4989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sp>
        <p:nvSpPr>
          <p:cNvPr name="TextBox 15" id="15"/>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15</a:t>
            </a:r>
          </a:p>
        </p:txBody>
      </p:sp>
      <p:sp>
        <p:nvSpPr>
          <p:cNvPr name="TextBox 16" id="16"/>
          <p:cNvSpPr txBox="true"/>
          <p:nvPr/>
        </p:nvSpPr>
        <p:spPr>
          <a:xfrm rot="0">
            <a:off x="3094516" y="7392386"/>
            <a:ext cx="2237452" cy="358265"/>
          </a:xfrm>
          <a:prstGeom prst="rect">
            <a:avLst/>
          </a:prstGeom>
        </p:spPr>
        <p:txBody>
          <a:bodyPr anchor="t" rtlCol="false" tIns="0" lIns="0" bIns="0" rIns="0">
            <a:spAutoFit/>
          </a:bodyPr>
          <a:lstStyle/>
          <a:p>
            <a:pPr algn="l" marL="0" indent="0" lvl="0">
              <a:lnSpc>
                <a:spcPts val="2824"/>
              </a:lnSpc>
              <a:spcBef>
                <a:spcPct val="0"/>
              </a:spcBef>
            </a:pPr>
            <a:r>
              <a:rPr lang="en-US" b="true" sz="2017">
                <a:solidFill>
                  <a:srgbClr val="FEFEFE"/>
                </a:solidFill>
                <a:latin typeface="Poppins Medium"/>
                <a:ea typeface="Poppins Medium"/>
                <a:cs typeface="Poppins Medium"/>
                <a:sym typeface="Poppins Medium"/>
              </a:rPr>
              <a:t>+123-456-7890</a:t>
            </a:r>
          </a:p>
        </p:txBody>
      </p:sp>
      <p:sp>
        <p:nvSpPr>
          <p:cNvPr name="TextBox 17" id="17"/>
          <p:cNvSpPr txBox="true"/>
          <p:nvPr/>
        </p:nvSpPr>
        <p:spPr>
          <a:xfrm rot="0">
            <a:off x="7351042" y="7377426"/>
            <a:ext cx="4086680" cy="358265"/>
          </a:xfrm>
          <a:prstGeom prst="rect">
            <a:avLst/>
          </a:prstGeom>
        </p:spPr>
        <p:txBody>
          <a:bodyPr anchor="t" rtlCol="false" tIns="0" lIns="0" bIns="0" rIns="0">
            <a:spAutoFit/>
          </a:bodyPr>
          <a:lstStyle/>
          <a:p>
            <a:pPr algn="l" marL="0" indent="0" lvl="0">
              <a:lnSpc>
                <a:spcPts val="2824"/>
              </a:lnSpc>
              <a:spcBef>
                <a:spcPct val="0"/>
              </a:spcBef>
            </a:pPr>
            <a:r>
              <a:rPr lang="en-US" b="true" sz="2017">
                <a:solidFill>
                  <a:srgbClr val="FEFEFE"/>
                </a:solidFill>
                <a:latin typeface="Poppins Medium"/>
                <a:ea typeface="Poppins Medium"/>
                <a:cs typeface="Poppins Medium"/>
                <a:sym typeface="Poppins Medium"/>
              </a:rPr>
              <a:t>www.reallygreatsite.com</a:t>
            </a:r>
          </a:p>
        </p:txBody>
      </p:sp>
      <p:sp>
        <p:nvSpPr>
          <p:cNvPr name="TextBox 18" id="18"/>
          <p:cNvSpPr txBox="true"/>
          <p:nvPr/>
        </p:nvSpPr>
        <p:spPr>
          <a:xfrm rot="0">
            <a:off x="12766597" y="7377426"/>
            <a:ext cx="4086680" cy="358265"/>
          </a:xfrm>
          <a:prstGeom prst="rect">
            <a:avLst/>
          </a:prstGeom>
        </p:spPr>
        <p:txBody>
          <a:bodyPr anchor="t" rtlCol="false" tIns="0" lIns="0" bIns="0" rIns="0">
            <a:spAutoFit/>
          </a:bodyPr>
          <a:lstStyle/>
          <a:p>
            <a:pPr algn="l" marL="0" indent="0" lvl="0">
              <a:lnSpc>
                <a:spcPts val="2824"/>
              </a:lnSpc>
              <a:spcBef>
                <a:spcPct val="0"/>
              </a:spcBef>
            </a:pPr>
            <a:r>
              <a:rPr lang="en-US" b="true" sz="2017">
                <a:solidFill>
                  <a:srgbClr val="FEFEFE"/>
                </a:solidFill>
                <a:latin typeface="Poppins Medium"/>
                <a:ea typeface="Poppins Medium"/>
                <a:cs typeface="Poppins Medium"/>
                <a:sym typeface="Poppins Medium"/>
              </a:rPr>
              <a:t>hello@reallygreatsite.com</a:t>
            </a:r>
          </a:p>
        </p:txBody>
      </p:sp>
      <p:grpSp>
        <p:nvGrpSpPr>
          <p:cNvPr name="Group 19" id="19"/>
          <p:cNvGrpSpPr/>
          <p:nvPr/>
        </p:nvGrpSpPr>
        <p:grpSpPr>
          <a:xfrm rot="0">
            <a:off x="-13645081" y="8661715"/>
            <a:ext cx="18771125" cy="1263424"/>
            <a:chOff x="0" y="0"/>
            <a:chExt cx="4943835" cy="332754"/>
          </a:xfrm>
        </p:grpSpPr>
        <p:sp>
          <p:nvSpPr>
            <p:cNvPr name="Freeform 20" id="20"/>
            <p:cNvSpPr/>
            <p:nvPr/>
          </p:nvSpPr>
          <p:spPr>
            <a:xfrm flipH="false" flipV="false" rot="0">
              <a:off x="0" y="0"/>
              <a:ext cx="4943835" cy="332754"/>
            </a:xfrm>
            <a:custGeom>
              <a:avLst/>
              <a:gdLst/>
              <a:ahLst/>
              <a:cxnLst/>
              <a:rect r="r" b="b" t="t" l="l"/>
              <a:pathLst>
                <a:path h="332754" w="4943835">
                  <a:moveTo>
                    <a:pt x="0" y="0"/>
                  </a:moveTo>
                  <a:lnTo>
                    <a:pt x="4943835" y="0"/>
                  </a:lnTo>
                  <a:lnTo>
                    <a:pt x="4943835" y="332754"/>
                  </a:lnTo>
                  <a:lnTo>
                    <a:pt x="0" y="332754"/>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21" id="21"/>
            <p:cNvSpPr txBox="true"/>
            <p:nvPr/>
          </p:nvSpPr>
          <p:spPr>
            <a:xfrm>
              <a:off x="0" y="-38100"/>
              <a:ext cx="4943835" cy="370854"/>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16589159" y="8439578"/>
            <a:ext cx="2272060" cy="444274"/>
            <a:chOff x="0" y="0"/>
            <a:chExt cx="598403" cy="117010"/>
          </a:xfrm>
        </p:grpSpPr>
        <p:sp>
          <p:nvSpPr>
            <p:cNvPr name="Freeform 7" id="7"/>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8" id="8"/>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624071" y="8661715"/>
            <a:ext cx="4590485" cy="667707"/>
          </a:xfrm>
          <a:custGeom>
            <a:avLst/>
            <a:gdLst/>
            <a:ahLst/>
            <a:cxnLst/>
            <a:rect r="r" b="b" t="t" l="l"/>
            <a:pathLst>
              <a:path h="667707" w="4590485">
                <a:moveTo>
                  <a:pt x="0" y="0"/>
                </a:moveTo>
                <a:lnTo>
                  <a:pt x="4590486" y="0"/>
                </a:lnTo>
                <a:lnTo>
                  <a:pt x="4590486" y="667707"/>
                </a:lnTo>
                <a:lnTo>
                  <a:pt x="0" y="667707"/>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21868" y="3159207"/>
            <a:ext cx="2301136" cy="23011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TextBox 13" id="13"/>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sp>
        <p:nvSpPr>
          <p:cNvPr name="TextBox 14" id="14"/>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02</a:t>
            </a:r>
          </a:p>
        </p:txBody>
      </p:sp>
      <p:sp>
        <p:nvSpPr>
          <p:cNvPr name="TextBox 15" id="15"/>
          <p:cNvSpPr txBox="true"/>
          <p:nvPr/>
        </p:nvSpPr>
        <p:spPr>
          <a:xfrm rot="0">
            <a:off x="1572472" y="4091080"/>
            <a:ext cx="4802438" cy="1227057"/>
          </a:xfrm>
          <a:prstGeom prst="rect">
            <a:avLst/>
          </a:prstGeom>
        </p:spPr>
        <p:txBody>
          <a:bodyPr anchor="t" rtlCol="false" tIns="0" lIns="0" bIns="0" rIns="0">
            <a:spAutoFit/>
          </a:bodyPr>
          <a:lstStyle/>
          <a:p>
            <a:pPr algn="l">
              <a:lnSpc>
                <a:spcPts val="9117"/>
              </a:lnSpc>
            </a:pPr>
            <a:r>
              <a:rPr lang="en-US" sz="9399" b="true">
                <a:solidFill>
                  <a:srgbClr val="80C772"/>
                </a:solidFill>
                <a:latin typeface="Montserrat Semi-Bold"/>
                <a:ea typeface="Montserrat Semi-Bold"/>
                <a:cs typeface="Montserrat Semi-Bold"/>
                <a:sym typeface="Montserrat Semi-Bold"/>
              </a:rPr>
              <a:t>About</a:t>
            </a:r>
          </a:p>
        </p:txBody>
      </p:sp>
      <p:sp>
        <p:nvSpPr>
          <p:cNvPr name="TextBox 16" id="16"/>
          <p:cNvSpPr txBox="true"/>
          <p:nvPr/>
        </p:nvSpPr>
        <p:spPr>
          <a:xfrm rot="0">
            <a:off x="1541454" y="5238255"/>
            <a:ext cx="2627222" cy="1497946"/>
          </a:xfrm>
          <a:prstGeom prst="rect">
            <a:avLst/>
          </a:prstGeom>
        </p:spPr>
        <p:txBody>
          <a:bodyPr anchor="t" rtlCol="false" tIns="0" lIns="0" bIns="0" rIns="0">
            <a:spAutoFit/>
          </a:bodyPr>
          <a:lstStyle/>
          <a:p>
            <a:pPr algn="l">
              <a:lnSpc>
                <a:spcPts val="11154"/>
              </a:lnSpc>
            </a:pPr>
            <a:r>
              <a:rPr lang="en-US" sz="11499" b="true">
                <a:solidFill>
                  <a:srgbClr val="FFFFFF"/>
                </a:solidFill>
                <a:latin typeface="Montserrat Bold"/>
                <a:ea typeface="Montserrat Bold"/>
                <a:cs typeface="Montserrat Bold"/>
                <a:sym typeface="Montserrat Bold"/>
              </a:rPr>
              <a:t>Us</a:t>
            </a:r>
          </a:p>
        </p:txBody>
      </p:sp>
      <p:sp>
        <p:nvSpPr>
          <p:cNvPr name="TextBox 17" id="17"/>
          <p:cNvSpPr txBox="true"/>
          <p:nvPr/>
        </p:nvSpPr>
        <p:spPr>
          <a:xfrm rot="0">
            <a:off x="7574563" y="2591968"/>
            <a:ext cx="9564565" cy="2449687"/>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Suscipit lorem gravida conubia aenean curabitur sociosqu vulputate vel ultrices bibendum odio, arcu convallis venenatis id dictumst cubilia luctus ornare quis. Hendrerit fringilla aliquam mi quisque elit potenti nam congue fringilla, inceptos felis enim hac netus taciti aliquam praesent.</a:t>
            </a:r>
          </a:p>
        </p:txBody>
      </p:sp>
      <p:sp>
        <p:nvSpPr>
          <p:cNvPr name="TextBox 18" id="18"/>
          <p:cNvSpPr txBox="true"/>
          <p:nvPr/>
        </p:nvSpPr>
        <p:spPr>
          <a:xfrm rot="0">
            <a:off x="7574563" y="5520378"/>
            <a:ext cx="9564565" cy="2449687"/>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Suscipit lorem gravida conubia aenean curabitur sociosqu vulputate vel ultrices bibendum odio, arcu convallis venenatis id dictumst cubilia luctus ornare quis. Hendrerit fringilla aliquam mi quisque elit potenti nam congue fringilla, inceptos felis enim hac netus taciti aliquam praesent.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16589159" y="8439578"/>
            <a:ext cx="2272060" cy="444274"/>
            <a:chOff x="0" y="0"/>
            <a:chExt cx="598403" cy="117010"/>
          </a:xfrm>
        </p:grpSpPr>
        <p:sp>
          <p:nvSpPr>
            <p:cNvPr name="Freeform 7" id="7"/>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8" id="8"/>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624071" y="8661715"/>
            <a:ext cx="4590485" cy="667707"/>
          </a:xfrm>
          <a:custGeom>
            <a:avLst/>
            <a:gdLst/>
            <a:ahLst/>
            <a:cxnLst/>
            <a:rect r="r" b="b" t="t" l="l"/>
            <a:pathLst>
              <a:path h="667707" w="4590485">
                <a:moveTo>
                  <a:pt x="0" y="0"/>
                </a:moveTo>
                <a:lnTo>
                  <a:pt x="4590486" y="0"/>
                </a:lnTo>
                <a:lnTo>
                  <a:pt x="4590486" y="667707"/>
                </a:lnTo>
                <a:lnTo>
                  <a:pt x="0" y="667707"/>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10403572" y="3432156"/>
            <a:ext cx="7315200" cy="4030010"/>
          </a:xfrm>
          <a:custGeom>
            <a:avLst/>
            <a:gdLst/>
            <a:ahLst/>
            <a:cxnLst/>
            <a:rect r="r" b="b" t="t" l="l"/>
            <a:pathLst>
              <a:path h="4030010" w="7315200">
                <a:moveTo>
                  <a:pt x="0" y="0"/>
                </a:moveTo>
                <a:lnTo>
                  <a:pt x="7315200" y="0"/>
                </a:lnTo>
                <a:lnTo>
                  <a:pt x="7315200" y="4030011"/>
                </a:lnTo>
                <a:lnTo>
                  <a:pt x="0" y="4030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2538345" y="2171529"/>
            <a:ext cx="3045652" cy="6551264"/>
            <a:chOff x="0" y="0"/>
            <a:chExt cx="471851" cy="1014962"/>
          </a:xfrm>
        </p:grpSpPr>
        <p:sp>
          <p:nvSpPr>
            <p:cNvPr name="Freeform 12" id="12"/>
            <p:cNvSpPr/>
            <p:nvPr/>
          </p:nvSpPr>
          <p:spPr>
            <a:xfrm flipH="false" flipV="false" rot="0">
              <a:off x="0" y="0"/>
              <a:ext cx="471851" cy="1014962"/>
            </a:xfrm>
            <a:custGeom>
              <a:avLst/>
              <a:gdLst/>
              <a:ahLst/>
              <a:cxnLst/>
              <a:rect r="r" b="b" t="t" l="l"/>
              <a:pathLst>
                <a:path h="1014962" w="471851">
                  <a:moveTo>
                    <a:pt x="0" y="0"/>
                  </a:moveTo>
                  <a:lnTo>
                    <a:pt x="471851" y="0"/>
                  </a:lnTo>
                  <a:lnTo>
                    <a:pt x="471851" y="1014962"/>
                  </a:lnTo>
                  <a:lnTo>
                    <a:pt x="0" y="1014962"/>
                  </a:lnTo>
                  <a:close/>
                </a:path>
              </a:pathLst>
            </a:custGeom>
            <a:blipFill>
              <a:blip r:embed="rId8"/>
              <a:stretch>
                <a:fillRect l="-111125" t="0" r="-111125" b="0"/>
              </a:stretch>
            </a:blipFill>
          </p:spPr>
        </p:sp>
      </p:grpSp>
      <p:sp>
        <p:nvSpPr>
          <p:cNvPr name="TextBox 13" id="13"/>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sp>
        <p:nvSpPr>
          <p:cNvPr name="TextBox 14" id="14"/>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03</a:t>
            </a:r>
          </a:p>
        </p:txBody>
      </p:sp>
      <p:sp>
        <p:nvSpPr>
          <p:cNvPr name="TextBox 15" id="15"/>
          <p:cNvSpPr txBox="true"/>
          <p:nvPr/>
        </p:nvSpPr>
        <p:spPr>
          <a:xfrm rot="0">
            <a:off x="1572472" y="2310476"/>
            <a:ext cx="7293172" cy="1227057"/>
          </a:xfrm>
          <a:prstGeom prst="rect">
            <a:avLst/>
          </a:prstGeom>
        </p:spPr>
        <p:txBody>
          <a:bodyPr anchor="t" rtlCol="false" tIns="0" lIns="0" bIns="0" rIns="0">
            <a:spAutoFit/>
          </a:bodyPr>
          <a:lstStyle/>
          <a:p>
            <a:pPr algn="l">
              <a:lnSpc>
                <a:spcPts val="9117"/>
              </a:lnSpc>
            </a:pPr>
            <a:r>
              <a:rPr lang="en-US" sz="9399" b="true">
                <a:solidFill>
                  <a:srgbClr val="80C772"/>
                </a:solidFill>
                <a:latin typeface="Montserrat Semi-Bold"/>
                <a:ea typeface="Montserrat Semi-Bold"/>
                <a:cs typeface="Montserrat Semi-Bold"/>
                <a:sym typeface="Montserrat Semi-Bold"/>
              </a:rPr>
              <a:t>History</a:t>
            </a:r>
          </a:p>
        </p:txBody>
      </p:sp>
      <p:sp>
        <p:nvSpPr>
          <p:cNvPr name="TextBox 16" id="16"/>
          <p:cNvSpPr txBox="true"/>
          <p:nvPr/>
        </p:nvSpPr>
        <p:spPr>
          <a:xfrm rot="0">
            <a:off x="1541454" y="3457651"/>
            <a:ext cx="4230846" cy="1497946"/>
          </a:xfrm>
          <a:prstGeom prst="rect">
            <a:avLst/>
          </a:prstGeom>
        </p:spPr>
        <p:txBody>
          <a:bodyPr anchor="t" rtlCol="false" tIns="0" lIns="0" bIns="0" rIns="0">
            <a:spAutoFit/>
          </a:bodyPr>
          <a:lstStyle/>
          <a:p>
            <a:pPr algn="l">
              <a:lnSpc>
                <a:spcPts val="11154"/>
              </a:lnSpc>
            </a:pPr>
            <a:r>
              <a:rPr lang="en-US" sz="11499" b="true">
                <a:solidFill>
                  <a:srgbClr val="FFFFFF"/>
                </a:solidFill>
                <a:latin typeface="Montserrat Bold"/>
                <a:ea typeface="Montserrat Bold"/>
                <a:cs typeface="Montserrat Bold"/>
                <a:sym typeface="Montserrat Bold"/>
              </a:rPr>
              <a:t>of AI</a:t>
            </a:r>
          </a:p>
        </p:txBody>
      </p:sp>
      <p:sp>
        <p:nvSpPr>
          <p:cNvPr name="TextBox 17" id="17"/>
          <p:cNvSpPr txBox="true"/>
          <p:nvPr/>
        </p:nvSpPr>
        <p:spPr>
          <a:xfrm rot="0">
            <a:off x="1572472" y="5234824"/>
            <a:ext cx="8438617" cy="2798798"/>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Suscipit lorem gravida conubia aenean curabitur sociosqu vulputate vel ultrices bibendum odio, arcu convallis venenatis id dictumst cubilia luctus ornare quis. Hendrerit fringilla aliquam mi quisque elit potenti nam congue fringilla, inceptos felis enim hac netus taciti aliquam praesent.</a:t>
            </a:r>
          </a:p>
        </p:txBody>
      </p:sp>
      <p:grpSp>
        <p:nvGrpSpPr>
          <p:cNvPr name="Group 18" id="18"/>
          <p:cNvGrpSpPr/>
          <p:nvPr/>
        </p:nvGrpSpPr>
        <p:grpSpPr>
          <a:xfrm rot="0">
            <a:off x="10895599" y="2664472"/>
            <a:ext cx="2301136" cy="230113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1" id="21"/>
          <p:cNvGrpSpPr/>
          <p:nvPr/>
        </p:nvGrpSpPr>
        <p:grpSpPr>
          <a:xfrm rot="0">
            <a:off x="14433430" y="6421658"/>
            <a:ext cx="2301136" cy="230113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16589159" y="8439578"/>
            <a:ext cx="2272060" cy="444274"/>
            <a:chOff x="0" y="0"/>
            <a:chExt cx="598403" cy="117010"/>
          </a:xfrm>
        </p:grpSpPr>
        <p:sp>
          <p:nvSpPr>
            <p:cNvPr name="Freeform 7" id="7"/>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8" id="8"/>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955272" y="2514689"/>
            <a:ext cx="6022286" cy="5912790"/>
          </a:xfrm>
          <a:custGeom>
            <a:avLst/>
            <a:gdLst/>
            <a:ahLst/>
            <a:cxnLst/>
            <a:rect r="r" b="b" t="t" l="l"/>
            <a:pathLst>
              <a:path h="5912790" w="6022286">
                <a:moveTo>
                  <a:pt x="0" y="0"/>
                </a:moveTo>
                <a:lnTo>
                  <a:pt x="6022285" y="0"/>
                </a:lnTo>
                <a:lnTo>
                  <a:pt x="6022285" y="5912790"/>
                </a:lnTo>
                <a:lnTo>
                  <a:pt x="0" y="5912790"/>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p:spPr>
      </p:sp>
      <p:grpSp>
        <p:nvGrpSpPr>
          <p:cNvPr name="Group 10" id="10"/>
          <p:cNvGrpSpPr>
            <a:grpSpLocks noChangeAspect="true"/>
          </p:cNvGrpSpPr>
          <p:nvPr/>
        </p:nvGrpSpPr>
        <p:grpSpPr>
          <a:xfrm rot="0">
            <a:off x="1727076" y="3132306"/>
            <a:ext cx="4478678" cy="4478678"/>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4618" t="0" r="-24618" b="0"/>
              </a:stretch>
            </a:blipFill>
          </p:spPr>
        </p:sp>
      </p:grpSp>
      <p:sp>
        <p:nvSpPr>
          <p:cNvPr name="TextBox 14" id="14"/>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sp>
        <p:nvSpPr>
          <p:cNvPr name="TextBox 15" id="15"/>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04</a:t>
            </a:r>
          </a:p>
        </p:txBody>
      </p:sp>
      <p:sp>
        <p:nvSpPr>
          <p:cNvPr name="TextBox 16" id="16"/>
          <p:cNvSpPr txBox="true"/>
          <p:nvPr/>
        </p:nvSpPr>
        <p:spPr>
          <a:xfrm rot="0">
            <a:off x="8084710" y="2310476"/>
            <a:ext cx="7293172" cy="1227057"/>
          </a:xfrm>
          <a:prstGeom prst="rect">
            <a:avLst/>
          </a:prstGeom>
        </p:spPr>
        <p:txBody>
          <a:bodyPr anchor="t" rtlCol="false" tIns="0" lIns="0" bIns="0" rIns="0">
            <a:spAutoFit/>
          </a:bodyPr>
          <a:lstStyle/>
          <a:p>
            <a:pPr algn="l">
              <a:lnSpc>
                <a:spcPts val="9117"/>
              </a:lnSpc>
            </a:pPr>
            <a:r>
              <a:rPr lang="en-US" sz="9399" b="true">
                <a:solidFill>
                  <a:srgbClr val="80C772"/>
                </a:solidFill>
                <a:latin typeface="Montserrat Semi-Bold"/>
                <a:ea typeface="Montserrat Semi-Bold"/>
                <a:cs typeface="Montserrat Semi-Bold"/>
                <a:sym typeface="Montserrat Semi-Bold"/>
              </a:rPr>
              <a:t>Types</a:t>
            </a:r>
            <a:r>
              <a:rPr lang="en-US" sz="9399" b="true">
                <a:solidFill>
                  <a:srgbClr val="80C772"/>
                </a:solidFill>
                <a:latin typeface="Montserrat Semi-Bold"/>
                <a:ea typeface="Montserrat Semi-Bold"/>
                <a:cs typeface="Montserrat Semi-Bold"/>
                <a:sym typeface="Montserrat Semi-Bold"/>
              </a:rPr>
              <a:t> </a:t>
            </a:r>
          </a:p>
        </p:txBody>
      </p:sp>
      <p:sp>
        <p:nvSpPr>
          <p:cNvPr name="TextBox 17" id="17"/>
          <p:cNvSpPr txBox="true"/>
          <p:nvPr/>
        </p:nvSpPr>
        <p:spPr>
          <a:xfrm rot="0">
            <a:off x="8053691" y="3457651"/>
            <a:ext cx="4230846" cy="1497946"/>
          </a:xfrm>
          <a:prstGeom prst="rect">
            <a:avLst/>
          </a:prstGeom>
        </p:spPr>
        <p:txBody>
          <a:bodyPr anchor="t" rtlCol="false" tIns="0" lIns="0" bIns="0" rIns="0">
            <a:spAutoFit/>
          </a:bodyPr>
          <a:lstStyle/>
          <a:p>
            <a:pPr algn="l">
              <a:lnSpc>
                <a:spcPts val="11154"/>
              </a:lnSpc>
            </a:pPr>
            <a:r>
              <a:rPr lang="en-US" sz="11499" b="true">
                <a:solidFill>
                  <a:srgbClr val="FFFFFF"/>
                </a:solidFill>
                <a:latin typeface="Montserrat Bold"/>
                <a:ea typeface="Montserrat Bold"/>
                <a:cs typeface="Montserrat Bold"/>
                <a:sym typeface="Montserrat Bold"/>
              </a:rPr>
              <a:t>of AI</a:t>
            </a:r>
          </a:p>
        </p:txBody>
      </p:sp>
      <p:sp>
        <p:nvSpPr>
          <p:cNvPr name="TextBox 18" id="18"/>
          <p:cNvSpPr txBox="true"/>
          <p:nvPr/>
        </p:nvSpPr>
        <p:spPr>
          <a:xfrm rot="0">
            <a:off x="9061785" y="6036636"/>
            <a:ext cx="7466207" cy="1053246"/>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a:t>
            </a:r>
          </a:p>
        </p:txBody>
      </p:sp>
      <p:sp>
        <p:nvSpPr>
          <p:cNvPr name="TextBox 19" id="19"/>
          <p:cNvSpPr txBox="true"/>
          <p:nvPr/>
        </p:nvSpPr>
        <p:spPr>
          <a:xfrm rot="0">
            <a:off x="9061785" y="5559862"/>
            <a:ext cx="1751165" cy="358265"/>
          </a:xfrm>
          <a:prstGeom prst="rect">
            <a:avLst/>
          </a:prstGeom>
        </p:spPr>
        <p:txBody>
          <a:bodyPr anchor="t" rtlCol="false" tIns="0" lIns="0" bIns="0" rIns="0">
            <a:spAutoFit/>
          </a:bodyPr>
          <a:lstStyle/>
          <a:p>
            <a:pPr algn="l">
              <a:lnSpc>
                <a:spcPts val="2824"/>
              </a:lnSpc>
              <a:spcBef>
                <a:spcPct val="0"/>
              </a:spcBef>
            </a:pPr>
            <a:r>
              <a:rPr lang="en-US" b="true" sz="2017">
                <a:solidFill>
                  <a:srgbClr val="80C772"/>
                </a:solidFill>
                <a:latin typeface="Poppins Medium"/>
                <a:ea typeface="Poppins Medium"/>
                <a:cs typeface="Poppins Medium"/>
                <a:sym typeface="Poppins Medium"/>
              </a:rPr>
              <a:t>NARROW AI</a:t>
            </a:r>
          </a:p>
        </p:txBody>
      </p:sp>
      <p:grpSp>
        <p:nvGrpSpPr>
          <p:cNvPr name="Group 20" id="20"/>
          <p:cNvGrpSpPr/>
          <p:nvPr/>
        </p:nvGrpSpPr>
        <p:grpSpPr>
          <a:xfrm rot="3103768">
            <a:off x="8408846" y="5545950"/>
            <a:ext cx="370193" cy="37019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TextBox 23" id="23"/>
          <p:cNvSpPr txBox="true"/>
          <p:nvPr/>
        </p:nvSpPr>
        <p:spPr>
          <a:xfrm rot="0">
            <a:off x="9061785" y="8091237"/>
            <a:ext cx="7466207" cy="1053246"/>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a:t>
            </a:r>
          </a:p>
        </p:txBody>
      </p:sp>
      <p:sp>
        <p:nvSpPr>
          <p:cNvPr name="TextBox 24" id="24"/>
          <p:cNvSpPr txBox="true"/>
          <p:nvPr/>
        </p:nvSpPr>
        <p:spPr>
          <a:xfrm rot="0">
            <a:off x="9061785" y="7614463"/>
            <a:ext cx="1751165" cy="358265"/>
          </a:xfrm>
          <a:prstGeom prst="rect">
            <a:avLst/>
          </a:prstGeom>
        </p:spPr>
        <p:txBody>
          <a:bodyPr anchor="t" rtlCol="false" tIns="0" lIns="0" bIns="0" rIns="0">
            <a:spAutoFit/>
          </a:bodyPr>
          <a:lstStyle/>
          <a:p>
            <a:pPr algn="l">
              <a:lnSpc>
                <a:spcPts val="2824"/>
              </a:lnSpc>
              <a:spcBef>
                <a:spcPct val="0"/>
              </a:spcBef>
            </a:pPr>
            <a:r>
              <a:rPr lang="en-US" b="true" sz="2017">
                <a:solidFill>
                  <a:srgbClr val="80C772"/>
                </a:solidFill>
                <a:latin typeface="Poppins Medium"/>
                <a:ea typeface="Poppins Medium"/>
                <a:cs typeface="Poppins Medium"/>
                <a:sym typeface="Poppins Medium"/>
              </a:rPr>
              <a:t>GENERAL AI</a:t>
            </a:r>
          </a:p>
        </p:txBody>
      </p:sp>
      <p:grpSp>
        <p:nvGrpSpPr>
          <p:cNvPr name="Group 25" id="25"/>
          <p:cNvGrpSpPr/>
          <p:nvPr/>
        </p:nvGrpSpPr>
        <p:grpSpPr>
          <a:xfrm rot="3103768">
            <a:off x="8408846" y="7600551"/>
            <a:ext cx="370193" cy="37019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28" id="28"/>
          <p:cNvSpPr/>
          <p:nvPr/>
        </p:nvSpPr>
        <p:spPr>
          <a:xfrm flipH="false" flipV="false" rot="0">
            <a:off x="14630400" y="1578436"/>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grpSp>
        <p:nvGrpSpPr>
          <p:cNvPr name="Group 7" id="7"/>
          <p:cNvGrpSpPr/>
          <p:nvPr/>
        </p:nvGrpSpPr>
        <p:grpSpPr>
          <a:xfrm rot="-5400000">
            <a:off x="16589159" y="8439578"/>
            <a:ext cx="2272060" cy="444274"/>
            <a:chOff x="0" y="0"/>
            <a:chExt cx="598403" cy="117010"/>
          </a:xfrm>
        </p:grpSpPr>
        <p:sp>
          <p:nvSpPr>
            <p:cNvPr name="Freeform 8" id="8"/>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9" id="9"/>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TextBox 10" id="10"/>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05</a:t>
            </a:r>
          </a:p>
        </p:txBody>
      </p:sp>
      <p:sp>
        <p:nvSpPr>
          <p:cNvPr name="TextBox 11" id="11"/>
          <p:cNvSpPr txBox="true"/>
          <p:nvPr/>
        </p:nvSpPr>
        <p:spPr>
          <a:xfrm rot="0">
            <a:off x="5719192" y="2310476"/>
            <a:ext cx="7293172" cy="1227057"/>
          </a:xfrm>
          <a:prstGeom prst="rect">
            <a:avLst/>
          </a:prstGeom>
        </p:spPr>
        <p:txBody>
          <a:bodyPr anchor="t" rtlCol="false" tIns="0" lIns="0" bIns="0" rIns="0">
            <a:spAutoFit/>
          </a:bodyPr>
          <a:lstStyle/>
          <a:p>
            <a:pPr algn="ctr">
              <a:lnSpc>
                <a:spcPts val="9117"/>
              </a:lnSpc>
            </a:pPr>
            <a:r>
              <a:rPr lang="en-US" b="true" sz="9399">
                <a:solidFill>
                  <a:srgbClr val="80C772"/>
                </a:solidFill>
                <a:latin typeface="Montserrat Semi-Bold"/>
                <a:ea typeface="Montserrat Semi-Bold"/>
                <a:cs typeface="Montserrat Semi-Bold"/>
                <a:sym typeface="Montserrat Semi-Bold"/>
              </a:rPr>
              <a:t>Machine</a:t>
            </a:r>
            <a:r>
              <a:rPr lang="en-US" b="true" sz="9399">
                <a:solidFill>
                  <a:srgbClr val="80C772"/>
                </a:solidFill>
                <a:latin typeface="Montserrat Semi-Bold"/>
                <a:ea typeface="Montserrat Semi-Bold"/>
                <a:cs typeface="Montserrat Semi-Bold"/>
                <a:sym typeface="Montserrat Semi-Bold"/>
              </a:rPr>
              <a:t> </a:t>
            </a:r>
          </a:p>
        </p:txBody>
      </p:sp>
      <p:sp>
        <p:nvSpPr>
          <p:cNvPr name="TextBox 12" id="12"/>
          <p:cNvSpPr txBox="true"/>
          <p:nvPr/>
        </p:nvSpPr>
        <p:spPr>
          <a:xfrm rot="0">
            <a:off x="4788342" y="3457651"/>
            <a:ext cx="8802879" cy="1497946"/>
          </a:xfrm>
          <a:prstGeom prst="rect">
            <a:avLst/>
          </a:prstGeom>
        </p:spPr>
        <p:txBody>
          <a:bodyPr anchor="t" rtlCol="false" tIns="0" lIns="0" bIns="0" rIns="0">
            <a:spAutoFit/>
          </a:bodyPr>
          <a:lstStyle/>
          <a:p>
            <a:pPr algn="ctr">
              <a:lnSpc>
                <a:spcPts val="11154"/>
              </a:lnSpc>
            </a:pPr>
            <a:r>
              <a:rPr lang="en-US" b="true" sz="11499">
                <a:solidFill>
                  <a:srgbClr val="FFFFFF"/>
                </a:solidFill>
                <a:latin typeface="Montserrat Bold"/>
                <a:ea typeface="Montserrat Bold"/>
                <a:cs typeface="Montserrat Bold"/>
                <a:sym typeface="Montserrat Bold"/>
              </a:rPr>
              <a:t>Learning</a:t>
            </a:r>
          </a:p>
        </p:txBody>
      </p:sp>
      <p:sp>
        <p:nvSpPr>
          <p:cNvPr name="TextBox 13" id="13"/>
          <p:cNvSpPr txBox="true"/>
          <p:nvPr/>
        </p:nvSpPr>
        <p:spPr>
          <a:xfrm rot="0">
            <a:off x="2043646" y="6446821"/>
            <a:ext cx="4020122" cy="2100577"/>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a:t>
            </a:r>
          </a:p>
        </p:txBody>
      </p:sp>
      <p:grpSp>
        <p:nvGrpSpPr>
          <p:cNvPr name="Group 14" id="14"/>
          <p:cNvGrpSpPr/>
          <p:nvPr/>
        </p:nvGrpSpPr>
        <p:grpSpPr>
          <a:xfrm rot="3103768">
            <a:off x="1338068" y="5733608"/>
            <a:ext cx="370193" cy="37019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TextBox 17" id="17"/>
          <p:cNvSpPr txBox="true"/>
          <p:nvPr/>
        </p:nvSpPr>
        <p:spPr>
          <a:xfrm rot="0">
            <a:off x="2043646" y="5710997"/>
            <a:ext cx="1751165" cy="358265"/>
          </a:xfrm>
          <a:prstGeom prst="rect">
            <a:avLst/>
          </a:prstGeom>
        </p:spPr>
        <p:txBody>
          <a:bodyPr anchor="t" rtlCol="false" tIns="0" lIns="0" bIns="0" rIns="0">
            <a:spAutoFit/>
          </a:bodyPr>
          <a:lstStyle/>
          <a:p>
            <a:pPr algn="l" marL="0" indent="0" lvl="0">
              <a:lnSpc>
                <a:spcPts val="2824"/>
              </a:lnSpc>
              <a:spcBef>
                <a:spcPct val="0"/>
              </a:spcBef>
            </a:pPr>
            <a:r>
              <a:rPr lang="en-US" b="true" sz="2017">
                <a:solidFill>
                  <a:srgbClr val="80C772"/>
                </a:solidFill>
                <a:latin typeface="Poppins Medium"/>
                <a:ea typeface="Poppins Medium"/>
                <a:cs typeface="Poppins Medium"/>
                <a:sym typeface="Poppins Medium"/>
              </a:rPr>
              <a:t>SUPERVISED</a:t>
            </a:r>
          </a:p>
        </p:txBody>
      </p:sp>
      <p:sp>
        <p:nvSpPr>
          <p:cNvPr name="TextBox 18" id="18"/>
          <p:cNvSpPr txBox="true"/>
          <p:nvPr/>
        </p:nvSpPr>
        <p:spPr>
          <a:xfrm rot="0">
            <a:off x="7348113" y="6446821"/>
            <a:ext cx="4020122" cy="2100577"/>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a:t>
            </a:r>
          </a:p>
        </p:txBody>
      </p:sp>
      <p:grpSp>
        <p:nvGrpSpPr>
          <p:cNvPr name="Group 19" id="19"/>
          <p:cNvGrpSpPr/>
          <p:nvPr/>
        </p:nvGrpSpPr>
        <p:grpSpPr>
          <a:xfrm rot="3103768">
            <a:off x="6642536" y="5733608"/>
            <a:ext cx="370193" cy="37019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TextBox 22" id="22"/>
          <p:cNvSpPr txBox="true"/>
          <p:nvPr/>
        </p:nvSpPr>
        <p:spPr>
          <a:xfrm rot="0">
            <a:off x="7348113" y="5710997"/>
            <a:ext cx="2484737" cy="358265"/>
          </a:xfrm>
          <a:prstGeom prst="rect">
            <a:avLst/>
          </a:prstGeom>
        </p:spPr>
        <p:txBody>
          <a:bodyPr anchor="t" rtlCol="false" tIns="0" lIns="0" bIns="0" rIns="0">
            <a:spAutoFit/>
          </a:bodyPr>
          <a:lstStyle/>
          <a:p>
            <a:pPr algn="l">
              <a:lnSpc>
                <a:spcPts val="2824"/>
              </a:lnSpc>
              <a:spcBef>
                <a:spcPct val="0"/>
              </a:spcBef>
            </a:pPr>
            <a:r>
              <a:rPr lang="en-US" b="true" sz="2017">
                <a:solidFill>
                  <a:srgbClr val="80C772"/>
                </a:solidFill>
                <a:latin typeface="Poppins Medium"/>
                <a:ea typeface="Poppins Medium"/>
                <a:cs typeface="Poppins Medium"/>
                <a:sym typeface="Poppins Medium"/>
              </a:rPr>
              <a:t>UNSUPERVISED</a:t>
            </a:r>
          </a:p>
        </p:txBody>
      </p:sp>
      <p:sp>
        <p:nvSpPr>
          <p:cNvPr name="TextBox 23" id="23"/>
          <p:cNvSpPr txBox="true"/>
          <p:nvPr/>
        </p:nvSpPr>
        <p:spPr>
          <a:xfrm rot="0">
            <a:off x="12652581" y="6446821"/>
            <a:ext cx="4020122" cy="2100577"/>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a:t>
            </a:r>
          </a:p>
        </p:txBody>
      </p:sp>
      <p:grpSp>
        <p:nvGrpSpPr>
          <p:cNvPr name="Group 24" id="24"/>
          <p:cNvGrpSpPr/>
          <p:nvPr/>
        </p:nvGrpSpPr>
        <p:grpSpPr>
          <a:xfrm rot="3103768">
            <a:off x="11947003" y="5733608"/>
            <a:ext cx="370193" cy="37019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TextBox 27" id="27"/>
          <p:cNvSpPr txBox="true"/>
          <p:nvPr/>
        </p:nvSpPr>
        <p:spPr>
          <a:xfrm rot="0">
            <a:off x="12652581" y="5710997"/>
            <a:ext cx="2655336" cy="358265"/>
          </a:xfrm>
          <a:prstGeom prst="rect">
            <a:avLst/>
          </a:prstGeom>
        </p:spPr>
        <p:txBody>
          <a:bodyPr anchor="t" rtlCol="false" tIns="0" lIns="0" bIns="0" rIns="0">
            <a:spAutoFit/>
          </a:bodyPr>
          <a:lstStyle/>
          <a:p>
            <a:pPr algn="l">
              <a:lnSpc>
                <a:spcPts val="2824"/>
              </a:lnSpc>
              <a:spcBef>
                <a:spcPct val="0"/>
              </a:spcBef>
            </a:pPr>
            <a:r>
              <a:rPr lang="en-US" b="true" sz="2017">
                <a:solidFill>
                  <a:srgbClr val="80C772"/>
                </a:solidFill>
                <a:latin typeface="Poppins Medium"/>
                <a:ea typeface="Poppins Medium"/>
                <a:cs typeface="Poppins Medium"/>
                <a:sym typeface="Poppins Medium"/>
              </a:rPr>
              <a:t>REINFORCEMENT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grpSp>
        <p:nvGrpSpPr>
          <p:cNvPr name="Group 7" id="7"/>
          <p:cNvGrpSpPr/>
          <p:nvPr/>
        </p:nvGrpSpPr>
        <p:grpSpPr>
          <a:xfrm rot="-5400000">
            <a:off x="16589159" y="8439578"/>
            <a:ext cx="2272060" cy="444274"/>
            <a:chOff x="0" y="0"/>
            <a:chExt cx="598403" cy="117010"/>
          </a:xfrm>
        </p:grpSpPr>
        <p:sp>
          <p:nvSpPr>
            <p:cNvPr name="Freeform 8" id="8"/>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9" id="9"/>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TextBox 10" id="10"/>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06</a:t>
            </a:r>
          </a:p>
        </p:txBody>
      </p:sp>
      <p:sp>
        <p:nvSpPr>
          <p:cNvPr name="TextBox 11" id="11"/>
          <p:cNvSpPr txBox="true"/>
          <p:nvPr/>
        </p:nvSpPr>
        <p:spPr>
          <a:xfrm rot="0">
            <a:off x="1572472" y="2310476"/>
            <a:ext cx="4219308" cy="1227057"/>
          </a:xfrm>
          <a:prstGeom prst="rect">
            <a:avLst/>
          </a:prstGeom>
        </p:spPr>
        <p:txBody>
          <a:bodyPr anchor="t" rtlCol="false" tIns="0" lIns="0" bIns="0" rIns="0">
            <a:spAutoFit/>
          </a:bodyPr>
          <a:lstStyle/>
          <a:p>
            <a:pPr algn="l">
              <a:lnSpc>
                <a:spcPts val="9117"/>
              </a:lnSpc>
            </a:pPr>
            <a:r>
              <a:rPr lang="en-US" sz="9399" b="true">
                <a:solidFill>
                  <a:srgbClr val="80C772"/>
                </a:solidFill>
                <a:latin typeface="Montserrat Semi-Bold"/>
                <a:ea typeface="Montserrat Semi-Bold"/>
                <a:cs typeface="Montserrat Semi-Bold"/>
                <a:sym typeface="Montserrat Semi-Bold"/>
              </a:rPr>
              <a:t>Deep</a:t>
            </a:r>
            <a:r>
              <a:rPr lang="en-US" sz="9399" b="true">
                <a:solidFill>
                  <a:srgbClr val="80C772"/>
                </a:solidFill>
                <a:latin typeface="Montserrat Semi-Bold"/>
                <a:ea typeface="Montserrat Semi-Bold"/>
                <a:cs typeface="Montserrat Semi-Bold"/>
                <a:sym typeface="Montserrat Semi-Bold"/>
              </a:rPr>
              <a:t> </a:t>
            </a:r>
          </a:p>
        </p:txBody>
      </p:sp>
      <p:sp>
        <p:nvSpPr>
          <p:cNvPr name="TextBox 12" id="12"/>
          <p:cNvSpPr txBox="true"/>
          <p:nvPr/>
        </p:nvSpPr>
        <p:spPr>
          <a:xfrm rot="0">
            <a:off x="1541454" y="3457651"/>
            <a:ext cx="8018127" cy="1497946"/>
          </a:xfrm>
          <a:prstGeom prst="rect">
            <a:avLst/>
          </a:prstGeom>
        </p:spPr>
        <p:txBody>
          <a:bodyPr anchor="t" rtlCol="false" tIns="0" lIns="0" bIns="0" rIns="0">
            <a:spAutoFit/>
          </a:bodyPr>
          <a:lstStyle/>
          <a:p>
            <a:pPr algn="l">
              <a:lnSpc>
                <a:spcPts val="11154"/>
              </a:lnSpc>
            </a:pPr>
            <a:r>
              <a:rPr lang="en-US" sz="11499" b="true">
                <a:solidFill>
                  <a:srgbClr val="FFFFFF"/>
                </a:solidFill>
                <a:latin typeface="Montserrat Bold"/>
                <a:ea typeface="Montserrat Bold"/>
                <a:cs typeface="Montserrat Bold"/>
                <a:sym typeface="Montserrat Bold"/>
              </a:rPr>
              <a:t>Learning</a:t>
            </a:r>
          </a:p>
        </p:txBody>
      </p:sp>
      <p:sp>
        <p:nvSpPr>
          <p:cNvPr name="TextBox 13" id="13"/>
          <p:cNvSpPr txBox="true"/>
          <p:nvPr/>
        </p:nvSpPr>
        <p:spPr>
          <a:xfrm rot="0">
            <a:off x="1572472" y="5234824"/>
            <a:ext cx="8438617" cy="2798798"/>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Suscipit lorem gravida conubia aenean curabitur sociosqu vulputate vel ultrices bibendum odio, arcu convallis venenatis id dictumst cubilia luctus ornare quis. Hendrerit fringilla aliquam mi quisque elit potenti nam congue fringilla, inceptos felis enim hac netus taciti aliquam praesent.</a:t>
            </a:r>
          </a:p>
        </p:txBody>
      </p:sp>
      <p:sp>
        <p:nvSpPr>
          <p:cNvPr name="Freeform 14" id="14"/>
          <p:cNvSpPr/>
          <p:nvPr/>
        </p:nvSpPr>
        <p:spPr>
          <a:xfrm flipH="false" flipV="false" rot="0">
            <a:off x="-2628900" y="866171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grpSp>
        <p:nvGrpSpPr>
          <p:cNvPr name="Group 15" id="15"/>
          <p:cNvGrpSpPr>
            <a:grpSpLocks noChangeAspect="true"/>
          </p:cNvGrpSpPr>
          <p:nvPr/>
        </p:nvGrpSpPr>
        <p:grpSpPr>
          <a:xfrm rot="0">
            <a:off x="10154630" y="2313435"/>
            <a:ext cx="4478678" cy="4478678"/>
            <a:chOff x="0" y="0"/>
            <a:chExt cx="14840029" cy="14840029"/>
          </a:xfrm>
        </p:grpSpPr>
        <p:sp>
          <p:nvSpPr>
            <p:cNvPr name="Freeform 16" id="1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7" id="1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8" id="1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4618" t="0" r="-24618" b="0"/>
              </a:stretch>
            </a:blipFill>
          </p:spPr>
        </p:sp>
      </p:grpSp>
      <p:grpSp>
        <p:nvGrpSpPr>
          <p:cNvPr name="Group 19" id="19"/>
          <p:cNvGrpSpPr>
            <a:grpSpLocks noChangeAspect="true"/>
          </p:cNvGrpSpPr>
          <p:nvPr/>
        </p:nvGrpSpPr>
        <p:grpSpPr>
          <a:xfrm rot="0">
            <a:off x="13024374" y="4176751"/>
            <a:ext cx="4478678" cy="4478678"/>
            <a:chOff x="0" y="0"/>
            <a:chExt cx="14840029" cy="14840029"/>
          </a:xfrm>
        </p:grpSpPr>
        <p:sp>
          <p:nvSpPr>
            <p:cNvPr name="Freeform 20" id="2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1" id="2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2" id="2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38492" t="0" r="-38492"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16589159" y="8439578"/>
            <a:ext cx="2272060" cy="444274"/>
            <a:chOff x="0" y="0"/>
            <a:chExt cx="598403" cy="117010"/>
          </a:xfrm>
        </p:grpSpPr>
        <p:sp>
          <p:nvSpPr>
            <p:cNvPr name="Freeform 7" id="7"/>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8" id="8"/>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5532181" y="7800143"/>
            <a:ext cx="7315200" cy="3995203"/>
          </a:xfrm>
          <a:custGeom>
            <a:avLst/>
            <a:gdLst/>
            <a:ahLst/>
            <a:cxnLst/>
            <a:rect r="r" b="b" t="t" l="l"/>
            <a:pathLst>
              <a:path h="3995203" w="7315200">
                <a:moveTo>
                  <a:pt x="0" y="0"/>
                </a:moveTo>
                <a:lnTo>
                  <a:pt x="7315200" y="0"/>
                </a:lnTo>
                <a:lnTo>
                  <a:pt x="7315200" y="3995203"/>
                </a:lnTo>
                <a:lnTo>
                  <a:pt x="0" y="3995203"/>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096261" y="7735691"/>
            <a:ext cx="2187040" cy="2187040"/>
          </a:xfrm>
          <a:custGeom>
            <a:avLst/>
            <a:gdLst/>
            <a:ahLst/>
            <a:cxnLst/>
            <a:rect r="r" b="b" t="t" l="l"/>
            <a:pathLst>
              <a:path h="2187040" w="2187040">
                <a:moveTo>
                  <a:pt x="0" y="0"/>
                </a:moveTo>
                <a:lnTo>
                  <a:pt x="2187040" y="0"/>
                </a:lnTo>
                <a:lnTo>
                  <a:pt x="2187040" y="2187040"/>
                </a:lnTo>
                <a:lnTo>
                  <a:pt x="0" y="2187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66959" y="7525685"/>
            <a:ext cx="2599076" cy="1280636"/>
          </a:xfrm>
          <a:custGeom>
            <a:avLst/>
            <a:gdLst/>
            <a:ahLst/>
            <a:cxnLst/>
            <a:rect r="r" b="b" t="t" l="l"/>
            <a:pathLst>
              <a:path h="1280636" w="2599076">
                <a:moveTo>
                  <a:pt x="0" y="0"/>
                </a:moveTo>
                <a:lnTo>
                  <a:pt x="2599077" y="0"/>
                </a:lnTo>
                <a:lnTo>
                  <a:pt x="2599077" y="1280636"/>
                </a:lnTo>
                <a:lnTo>
                  <a:pt x="0" y="12806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sp>
        <p:nvSpPr>
          <p:cNvPr name="TextBox 13" id="13"/>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07</a:t>
            </a:r>
          </a:p>
        </p:txBody>
      </p:sp>
      <p:sp>
        <p:nvSpPr>
          <p:cNvPr name="TextBox 14" id="14"/>
          <p:cNvSpPr txBox="true"/>
          <p:nvPr/>
        </p:nvSpPr>
        <p:spPr>
          <a:xfrm rot="0">
            <a:off x="3469832" y="2590877"/>
            <a:ext cx="11790139" cy="1224156"/>
          </a:xfrm>
          <a:prstGeom prst="rect">
            <a:avLst/>
          </a:prstGeom>
        </p:spPr>
        <p:txBody>
          <a:bodyPr anchor="t" rtlCol="false" tIns="0" lIns="0" bIns="0" rIns="0">
            <a:spAutoFit/>
          </a:bodyPr>
          <a:lstStyle/>
          <a:p>
            <a:pPr algn="ctr">
              <a:lnSpc>
                <a:spcPts val="9116"/>
              </a:lnSpc>
            </a:pPr>
            <a:r>
              <a:rPr lang="en-US" b="true" sz="9398">
                <a:solidFill>
                  <a:srgbClr val="80C772"/>
                </a:solidFill>
                <a:latin typeface="Montserrat Semi-Bold"/>
                <a:ea typeface="Montserrat Semi-Bold"/>
                <a:cs typeface="Montserrat Semi-Bold"/>
                <a:sym typeface="Montserrat Semi-Bold"/>
              </a:rPr>
              <a:t>Natural Language</a:t>
            </a:r>
            <a:r>
              <a:rPr lang="en-US" b="true" sz="9398">
                <a:solidFill>
                  <a:srgbClr val="80C772"/>
                </a:solidFill>
                <a:latin typeface="Montserrat Semi-Bold"/>
                <a:ea typeface="Montserrat Semi-Bold"/>
                <a:cs typeface="Montserrat Semi-Bold"/>
                <a:sym typeface="Montserrat Semi-Bold"/>
              </a:rPr>
              <a:t> </a:t>
            </a:r>
          </a:p>
        </p:txBody>
      </p:sp>
      <p:sp>
        <p:nvSpPr>
          <p:cNvPr name="TextBox 15" id="15"/>
          <p:cNvSpPr txBox="true"/>
          <p:nvPr/>
        </p:nvSpPr>
        <p:spPr>
          <a:xfrm rot="0">
            <a:off x="4261125" y="3636400"/>
            <a:ext cx="9939881" cy="1507100"/>
          </a:xfrm>
          <a:prstGeom prst="rect">
            <a:avLst/>
          </a:prstGeom>
        </p:spPr>
        <p:txBody>
          <a:bodyPr anchor="t" rtlCol="false" tIns="0" lIns="0" bIns="0" rIns="0">
            <a:spAutoFit/>
          </a:bodyPr>
          <a:lstStyle/>
          <a:p>
            <a:pPr algn="ctr">
              <a:lnSpc>
                <a:spcPts val="11194"/>
              </a:lnSpc>
            </a:pPr>
            <a:r>
              <a:rPr lang="en-US" b="true" sz="11541">
                <a:solidFill>
                  <a:srgbClr val="FFFFFF"/>
                </a:solidFill>
                <a:latin typeface="Montserrat Bold"/>
                <a:ea typeface="Montserrat Bold"/>
                <a:cs typeface="Montserrat Bold"/>
                <a:sym typeface="Montserrat Bold"/>
              </a:rPr>
              <a:t>Processing</a:t>
            </a:r>
          </a:p>
        </p:txBody>
      </p:sp>
      <p:sp>
        <p:nvSpPr>
          <p:cNvPr name="TextBox 16" id="16"/>
          <p:cNvSpPr txBox="true"/>
          <p:nvPr/>
        </p:nvSpPr>
        <p:spPr>
          <a:xfrm rot="0">
            <a:off x="2741034" y="5559206"/>
            <a:ext cx="12805932" cy="1767667"/>
          </a:xfrm>
          <a:prstGeom prst="rect">
            <a:avLst/>
          </a:prstGeom>
        </p:spPr>
        <p:txBody>
          <a:bodyPr anchor="t" rtlCol="false" tIns="0" lIns="0" bIns="0" rIns="0">
            <a:spAutoFit/>
          </a:bodyPr>
          <a:lstStyle/>
          <a:p>
            <a:pPr algn="ctr">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Suscipit lorem gravida conubia aenean curabitur sociosqu vulputate vel ultrices bibendum odio, arcu convallis venenatis id dictumst cubilia luctus ornare quis. Hendrerit fringilla aliquam mi quisque elit potenti nam congue fringilla, inceptos felis enim hac netus taciti aliquam praesent.</a:t>
            </a:r>
          </a:p>
        </p:txBody>
      </p:sp>
      <p:sp>
        <p:nvSpPr>
          <p:cNvPr name="Freeform 17" id="17"/>
          <p:cNvSpPr/>
          <p:nvPr/>
        </p:nvSpPr>
        <p:spPr>
          <a:xfrm flipH="false" flipV="false" rot="0">
            <a:off x="16551354" y="3039420"/>
            <a:ext cx="2599076" cy="1280636"/>
          </a:xfrm>
          <a:custGeom>
            <a:avLst/>
            <a:gdLst/>
            <a:ahLst/>
            <a:cxnLst/>
            <a:rect r="r" b="b" t="t" l="l"/>
            <a:pathLst>
              <a:path h="1280636" w="2599076">
                <a:moveTo>
                  <a:pt x="0" y="0"/>
                </a:moveTo>
                <a:lnTo>
                  <a:pt x="2599077" y="0"/>
                </a:lnTo>
                <a:lnTo>
                  <a:pt x="2599077" y="1280636"/>
                </a:lnTo>
                <a:lnTo>
                  <a:pt x="0" y="12806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16589159" y="8439578"/>
            <a:ext cx="2272060" cy="444274"/>
            <a:chOff x="0" y="0"/>
            <a:chExt cx="598403" cy="117010"/>
          </a:xfrm>
        </p:grpSpPr>
        <p:sp>
          <p:nvSpPr>
            <p:cNvPr name="Freeform 7" id="7"/>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8" id="8"/>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0563517" y="2359366"/>
            <a:ext cx="5935599" cy="8229600"/>
          </a:xfrm>
          <a:custGeom>
            <a:avLst/>
            <a:gdLst/>
            <a:ahLst/>
            <a:cxnLst/>
            <a:rect r="r" b="b" t="t" l="l"/>
            <a:pathLst>
              <a:path h="8229600" w="5935599">
                <a:moveTo>
                  <a:pt x="0" y="0"/>
                </a:moveTo>
                <a:lnTo>
                  <a:pt x="5935599" y="0"/>
                </a:lnTo>
                <a:lnTo>
                  <a:pt x="5935599" y="8229600"/>
                </a:lnTo>
                <a:lnTo>
                  <a:pt x="0" y="8229600"/>
                </a:lnTo>
                <a:lnTo>
                  <a:pt x="0" y="0"/>
                </a:lnTo>
                <a:close/>
              </a:path>
            </a:pathLst>
          </a:custGeom>
          <a:blipFill>
            <a:blip r:embed="rId4"/>
            <a:stretch>
              <a:fillRect l="0" t="0" r="0" b="0"/>
            </a:stretch>
          </a:blipFill>
        </p:spPr>
      </p:sp>
      <p:sp>
        <p:nvSpPr>
          <p:cNvPr name="TextBox 10" id="10"/>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sp>
        <p:nvSpPr>
          <p:cNvPr name="TextBox 11" id="11"/>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08</a:t>
            </a:r>
          </a:p>
        </p:txBody>
      </p:sp>
      <p:sp>
        <p:nvSpPr>
          <p:cNvPr name="TextBox 12" id="12"/>
          <p:cNvSpPr txBox="true"/>
          <p:nvPr/>
        </p:nvSpPr>
        <p:spPr>
          <a:xfrm rot="0">
            <a:off x="1572472" y="2310476"/>
            <a:ext cx="7293172" cy="1227057"/>
          </a:xfrm>
          <a:prstGeom prst="rect">
            <a:avLst/>
          </a:prstGeom>
        </p:spPr>
        <p:txBody>
          <a:bodyPr anchor="t" rtlCol="false" tIns="0" lIns="0" bIns="0" rIns="0">
            <a:spAutoFit/>
          </a:bodyPr>
          <a:lstStyle/>
          <a:p>
            <a:pPr algn="l">
              <a:lnSpc>
                <a:spcPts val="9117"/>
              </a:lnSpc>
            </a:pPr>
            <a:r>
              <a:rPr lang="en-US" sz="9399" b="true">
                <a:solidFill>
                  <a:srgbClr val="80C772"/>
                </a:solidFill>
                <a:latin typeface="Montserrat Semi-Bold"/>
                <a:ea typeface="Montserrat Semi-Bold"/>
                <a:cs typeface="Montserrat Semi-Bold"/>
                <a:sym typeface="Montserrat Semi-Bold"/>
              </a:rPr>
              <a:t>AI in</a:t>
            </a:r>
            <a:r>
              <a:rPr lang="en-US" sz="9399" b="true">
                <a:solidFill>
                  <a:srgbClr val="80C772"/>
                </a:solidFill>
                <a:latin typeface="Montserrat Semi-Bold"/>
                <a:ea typeface="Montserrat Semi-Bold"/>
                <a:cs typeface="Montserrat Semi-Bold"/>
                <a:sym typeface="Montserrat Semi-Bold"/>
              </a:rPr>
              <a:t> </a:t>
            </a:r>
          </a:p>
        </p:txBody>
      </p:sp>
      <p:sp>
        <p:nvSpPr>
          <p:cNvPr name="TextBox 13" id="13"/>
          <p:cNvSpPr txBox="true"/>
          <p:nvPr/>
        </p:nvSpPr>
        <p:spPr>
          <a:xfrm rot="0">
            <a:off x="1541454" y="3457651"/>
            <a:ext cx="8018127" cy="1497946"/>
          </a:xfrm>
          <a:prstGeom prst="rect">
            <a:avLst/>
          </a:prstGeom>
        </p:spPr>
        <p:txBody>
          <a:bodyPr anchor="t" rtlCol="false" tIns="0" lIns="0" bIns="0" rIns="0">
            <a:spAutoFit/>
          </a:bodyPr>
          <a:lstStyle/>
          <a:p>
            <a:pPr algn="l">
              <a:lnSpc>
                <a:spcPts val="11154"/>
              </a:lnSpc>
            </a:pPr>
            <a:r>
              <a:rPr lang="en-US" sz="11499" b="true">
                <a:solidFill>
                  <a:srgbClr val="FFFFFF"/>
                </a:solidFill>
                <a:latin typeface="Montserrat Bold"/>
                <a:ea typeface="Montserrat Bold"/>
                <a:cs typeface="Montserrat Bold"/>
                <a:sym typeface="Montserrat Bold"/>
              </a:rPr>
              <a:t>Robotics</a:t>
            </a:r>
          </a:p>
        </p:txBody>
      </p:sp>
      <p:sp>
        <p:nvSpPr>
          <p:cNvPr name="TextBox 14" id="14"/>
          <p:cNvSpPr txBox="true"/>
          <p:nvPr/>
        </p:nvSpPr>
        <p:spPr>
          <a:xfrm rot="0">
            <a:off x="1572472" y="5234824"/>
            <a:ext cx="8438617" cy="2798798"/>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Suscipit lorem gravida conubia aenean curabitur sociosqu vulputate vel ultrices bibendum odio, arcu convallis venenatis id dictumst cubilia luctus ornare quis. Hendrerit fringilla aliquam mi quisque elit potenti nam congue fringilla, inceptos felis enim hac netus taciti aliquam praesent.</a:t>
            </a:r>
          </a:p>
        </p:txBody>
      </p:sp>
      <p:grpSp>
        <p:nvGrpSpPr>
          <p:cNvPr name="Group 15" id="15"/>
          <p:cNvGrpSpPr/>
          <p:nvPr/>
        </p:nvGrpSpPr>
        <p:grpSpPr>
          <a:xfrm rot="0">
            <a:off x="9412949" y="1875615"/>
            <a:ext cx="2301136" cy="230113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8" id="18"/>
          <p:cNvSpPr/>
          <p:nvPr/>
        </p:nvSpPr>
        <p:spPr>
          <a:xfrm flipH="false" flipV="false" rot="0">
            <a:off x="14910209" y="7343350"/>
            <a:ext cx="1950412" cy="1914950"/>
          </a:xfrm>
          <a:custGeom>
            <a:avLst/>
            <a:gdLst/>
            <a:ahLst/>
            <a:cxnLst/>
            <a:rect r="r" b="b" t="t" l="l"/>
            <a:pathLst>
              <a:path h="1914950" w="1950412">
                <a:moveTo>
                  <a:pt x="0" y="0"/>
                </a:moveTo>
                <a:lnTo>
                  <a:pt x="1950412" y="0"/>
                </a:lnTo>
                <a:lnTo>
                  <a:pt x="1950412" y="1914950"/>
                </a:lnTo>
                <a:lnTo>
                  <a:pt x="0" y="1914950"/>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4370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5781" y="839590"/>
            <a:ext cx="18771125" cy="444274"/>
            <a:chOff x="0" y="0"/>
            <a:chExt cx="4943835" cy="117010"/>
          </a:xfrm>
        </p:grpSpPr>
        <p:sp>
          <p:nvSpPr>
            <p:cNvPr name="Freeform 3" id="3"/>
            <p:cNvSpPr/>
            <p:nvPr/>
          </p:nvSpPr>
          <p:spPr>
            <a:xfrm flipH="false" flipV="false" rot="0">
              <a:off x="0" y="0"/>
              <a:ext cx="4943835" cy="117010"/>
            </a:xfrm>
            <a:custGeom>
              <a:avLst/>
              <a:gdLst/>
              <a:ahLst/>
              <a:cxnLst/>
              <a:rect r="r" b="b" t="t" l="l"/>
              <a:pathLst>
                <a:path h="117010" w="4943835">
                  <a:moveTo>
                    <a:pt x="0" y="0"/>
                  </a:moveTo>
                  <a:lnTo>
                    <a:pt x="4943835" y="0"/>
                  </a:lnTo>
                  <a:lnTo>
                    <a:pt x="4943835" y="117010"/>
                  </a:lnTo>
                  <a:lnTo>
                    <a:pt x="0" y="117010"/>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4" id="4"/>
            <p:cNvSpPr txBox="true"/>
            <p:nvPr/>
          </p:nvSpPr>
          <p:spPr>
            <a:xfrm>
              <a:off x="0" y="-38100"/>
              <a:ext cx="4943835" cy="15511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541454" y="839590"/>
            <a:ext cx="490664" cy="444274"/>
          </a:xfrm>
          <a:custGeom>
            <a:avLst/>
            <a:gdLst/>
            <a:ahLst/>
            <a:cxnLst/>
            <a:rect r="r" b="b" t="t" l="l"/>
            <a:pathLst>
              <a:path h="444274" w="490664">
                <a:moveTo>
                  <a:pt x="0" y="0"/>
                </a:moveTo>
                <a:lnTo>
                  <a:pt x="490664" y="0"/>
                </a:lnTo>
                <a:lnTo>
                  <a:pt x="490664" y="444274"/>
                </a:lnTo>
                <a:lnTo>
                  <a:pt x="0" y="44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77765" y="8661715"/>
            <a:ext cx="2301136" cy="230113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2B833">
                    <a:alpha val="0"/>
                  </a:srgbClr>
                </a:gs>
                <a:gs pos="100000">
                  <a:srgbClr val="026600">
                    <a:alpha val="1000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9" id="9"/>
          <p:cNvGrpSpPr>
            <a:grpSpLocks noChangeAspect="true"/>
          </p:cNvGrpSpPr>
          <p:nvPr/>
        </p:nvGrpSpPr>
        <p:grpSpPr>
          <a:xfrm rot="0">
            <a:off x="7944497" y="2414448"/>
            <a:ext cx="2872644" cy="2872644"/>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5187" r="223" b="-25187"/>
              </a:stretch>
            </a:blipFill>
          </p:spPr>
        </p:sp>
      </p:grpSp>
      <p:grpSp>
        <p:nvGrpSpPr>
          <p:cNvPr name="Group 13" id="13"/>
          <p:cNvGrpSpPr/>
          <p:nvPr/>
        </p:nvGrpSpPr>
        <p:grpSpPr>
          <a:xfrm rot="0">
            <a:off x="9036212" y="3074469"/>
            <a:ext cx="16460141" cy="1934788"/>
            <a:chOff x="0" y="0"/>
            <a:chExt cx="4943835" cy="581117"/>
          </a:xfrm>
        </p:grpSpPr>
        <p:sp>
          <p:nvSpPr>
            <p:cNvPr name="Freeform 14" id="14"/>
            <p:cNvSpPr/>
            <p:nvPr/>
          </p:nvSpPr>
          <p:spPr>
            <a:xfrm flipH="false" flipV="false" rot="0">
              <a:off x="0" y="0"/>
              <a:ext cx="4943835" cy="581117"/>
            </a:xfrm>
            <a:custGeom>
              <a:avLst/>
              <a:gdLst/>
              <a:ahLst/>
              <a:cxnLst/>
              <a:rect r="r" b="b" t="t" l="l"/>
              <a:pathLst>
                <a:path h="581117" w="4943835">
                  <a:moveTo>
                    <a:pt x="0" y="0"/>
                  </a:moveTo>
                  <a:lnTo>
                    <a:pt x="4943835" y="0"/>
                  </a:lnTo>
                  <a:lnTo>
                    <a:pt x="4943835" y="581117"/>
                  </a:lnTo>
                  <a:lnTo>
                    <a:pt x="0" y="581117"/>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15" id="15"/>
            <p:cNvSpPr txBox="true"/>
            <p:nvPr/>
          </p:nvSpPr>
          <p:spPr>
            <a:xfrm>
              <a:off x="0" y="-38100"/>
              <a:ext cx="4943835" cy="619217"/>
            </a:xfrm>
            <a:prstGeom prst="rect">
              <a:avLst/>
            </a:prstGeom>
          </p:spPr>
          <p:txBody>
            <a:bodyPr anchor="ctr" rtlCol="false" tIns="50800" lIns="50800" bIns="50800" rIns="50800"/>
            <a:lstStyle/>
            <a:p>
              <a:pPr algn="ctr">
                <a:lnSpc>
                  <a:spcPts val="2199"/>
                </a:lnSpc>
              </a:pPr>
            </a:p>
          </p:txBody>
        </p:sp>
      </p:grpSp>
      <p:grpSp>
        <p:nvGrpSpPr>
          <p:cNvPr name="Group 16" id="16"/>
          <p:cNvGrpSpPr>
            <a:grpSpLocks noChangeAspect="true"/>
          </p:cNvGrpSpPr>
          <p:nvPr/>
        </p:nvGrpSpPr>
        <p:grpSpPr>
          <a:xfrm rot="0">
            <a:off x="7944497" y="5633593"/>
            <a:ext cx="2872644" cy="2872644"/>
            <a:chOff x="0" y="0"/>
            <a:chExt cx="14840029" cy="14840029"/>
          </a:xfrm>
        </p:grpSpPr>
        <p:sp>
          <p:nvSpPr>
            <p:cNvPr name="Freeform 17" id="1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8" id="1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9" id="1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0" r="223" b="-50374"/>
              </a:stretch>
            </a:blipFill>
          </p:spPr>
        </p:sp>
      </p:grpSp>
      <p:grpSp>
        <p:nvGrpSpPr>
          <p:cNvPr name="Group 20" id="20"/>
          <p:cNvGrpSpPr/>
          <p:nvPr/>
        </p:nvGrpSpPr>
        <p:grpSpPr>
          <a:xfrm rot="0">
            <a:off x="9036212" y="6293614"/>
            <a:ext cx="16460141" cy="1934788"/>
            <a:chOff x="0" y="0"/>
            <a:chExt cx="4943835" cy="581117"/>
          </a:xfrm>
        </p:grpSpPr>
        <p:sp>
          <p:nvSpPr>
            <p:cNvPr name="Freeform 21" id="21"/>
            <p:cNvSpPr/>
            <p:nvPr/>
          </p:nvSpPr>
          <p:spPr>
            <a:xfrm flipH="false" flipV="false" rot="0">
              <a:off x="0" y="0"/>
              <a:ext cx="4943835" cy="581117"/>
            </a:xfrm>
            <a:custGeom>
              <a:avLst/>
              <a:gdLst/>
              <a:ahLst/>
              <a:cxnLst/>
              <a:rect r="r" b="b" t="t" l="l"/>
              <a:pathLst>
                <a:path h="581117" w="4943835">
                  <a:moveTo>
                    <a:pt x="0" y="0"/>
                  </a:moveTo>
                  <a:lnTo>
                    <a:pt x="4943835" y="0"/>
                  </a:lnTo>
                  <a:lnTo>
                    <a:pt x="4943835" y="581117"/>
                  </a:lnTo>
                  <a:lnTo>
                    <a:pt x="0" y="581117"/>
                  </a:lnTo>
                  <a:close/>
                </a:path>
              </a:pathLst>
            </a:custGeom>
            <a:gradFill rotWithShape="true">
              <a:gsLst>
                <a:gs pos="0">
                  <a:srgbClr val="54B087">
                    <a:alpha val="0"/>
                  </a:srgbClr>
                </a:gs>
                <a:gs pos="50000">
                  <a:srgbClr val="304D0A">
                    <a:alpha val="100000"/>
                  </a:srgbClr>
                </a:gs>
                <a:gs pos="100000">
                  <a:srgbClr val="54B087">
                    <a:alpha val="0"/>
                  </a:srgbClr>
                </a:gs>
              </a:gsLst>
              <a:lin ang="0"/>
            </a:gradFill>
          </p:spPr>
        </p:sp>
        <p:sp>
          <p:nvSpPr>
            <p:cNvPr name="TextBox 22" id="22"/>
            <p:cNvSpPr txBox="true"/>
            <p:nvPr/>
          </p:nvSpPr>
          <p:spPr>
            <a:xfrm>
              <a:off x="0" y="-38100"/>
              <a:ext cx="4943835" cy="619217"/>
            </a:xfrm>
            <a:prstGeom prst="rect">
              <a:avLst/>
            </a:prstGeom>
          </p:spPr>
          <p:txBody>
            <a:bodyPr anchor="ctr" rtlCol="false" tIns="50800" lIns="50800" bIns="50800" rIns="50800"/>
            <a:lstStyle/>
            <a:p>
              <a:pPr algn="ctr">
                <a:lnSpc>
                  <a:spcPts val="2199"/>
                </a:lnSpc>
              </a:pPr>
            </a:p>
          </p:txBody>
        </p:sp>
      </p:grpSp>
      <p:grpSp>
        <p:nvGrpSpPr>
          <p:cNvPr name="Group 23" id="23"/>
          <p:cNvGrpSpPr/>
          <p:nvPr/>
        </p:nvGrpSpPr>
        <p:grpSpPr>
          <a:xfrm rot="-5400000">
            <a:off x="16589159" y="8439578"/>
            <a:ext cx="2272060" cy="444274"/>
            <a:chOff x="0" y="0"/>
            <a:chExt cx="598403" cy="117010"/>
          </a:xfrm>
        </p:grpSpPr>
        <p:sp>
          <p:nvSpPr>
            <p:cNvPr name="Freeform 24" id="24"/>
            <p:cNvSpPr/>
            <p:nvPr/>
          </p:nvSpPr>
          <p:spPr>
            <a:xfrm flipH="false" flipV="false" rot="0">
              <a:off x="0" y="0"/>
              <a:ext cx="598403" cy="117010"/>
            </a:xfrm>
            <a:custGeom>
              <a:avLst/>
              <a:gdLst/>
              <a:ahLst/>
              <a:cxnLst/>
              <a:rect r="r" b="b" t="t" l="l"/>
              <a:pathLst>
                <a:path h="117010" w="598403">
                  <a:moveTo>
                    <a:pt x="0" y="0"/>
                  </a:moveTo>
                  <a:lnTo>
                    <a:pt x="598403" y="0"/>
                  </a:lnTo>
                  <a:lnTo>
                    <a:pt x="598403" y="117010"/>
                  </a:lnTo>
                  <a:lnTo>
                    <a:pt x="0" y="117010"/>
                  </a:lnTo>
                  <a:close/>
                </a:path>
              </a:pathLst>
            </a:custGeom>
            <a:gradFill rotWithShape="true">
              <a:gsLst>
                <a:gs pos="0">
                  <a:srgbClr val="1A5D3F">
                    <a:alpha val="0"/>
                  </a:srgbClr>
                </a:gs>
                <a:gs pos="50000">
                  <a:srgbClr val="1E3203">
                    <a:alpha val="100000"/>
                  </a:srgbClr>
                </a:gs>
                <a:gs pos="100000">
                  <a:srgbClr val="1F6445">
                    <a:alpha val="0"/>
                  </a:srgbClr>
                </a:gs>
              </a:gsLst>
              <a:lin ang="0"/>
            </a:gradFill>
          </p:spPr>
        </p:sp>
        <p:sp>
          <p:nvSpPr>
            <p:cNvPr name="TextBox 25" id="25"/>
            <p:cNvSpPr txBox="true"/>
            <p:nvPr/>
          </p:nvSpPr>
          <p:spPr>
            <a:xfrm>
              <a:off x="0" y="-38100"/>
              <a:ext cx="598403" cy="155110"/>
            </a:xfrm>
            <a:prstGeom prst="rect">
              <a:avLst/>
            </a:prstGeom>
          </p:spPr>
          <p:txBody>
            <a:bodyPr anchor="ctr" rtlCol="false" tIns="50800" lIns="50800" bIns="50800" rIns="50800"/>
            <a:lstStyle/>
            <a:p>
              <a:pPr algn="ctr">
                <a:lnSpc>
                  <a:spcPts val="2199"/>
                </a:lnSpc>
              </a:pPr>
            </a:p>
          </p:txBody>
        </p:sp>
      </p:grpSp>
      <p:grpSp>
        <p:nvGrpSpPr>
          <p:cNvPr name="Group 26" id="26"/>
          <p:cNvGrpSpPr/>
          <p:nvPr/>
        </p:nvGrpSpPr>
        <p:grpSpPr>
          <a:xfrm rot="0">
            <a:off x="-1596" y="2369072"/>
            <a:ext cx="1543050" cy="154305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gradFill rotWithShape="true">
              <a:gsLst>
                <a:gs pos="0">
                  <a:srgbClr val="C2B833">
                    <a:alpha val="0"/>
                  </a:srgbClr>
                </a:gs>
                <a:gs pos="100000">
                  <a:srgbClr val="026600">
                    <a:alpha val="100000"/>
                  </a:srgbClr>
                </a:gs>
              </a:gsLst>
              <a:lin ang="5400000"/>
            </a:gradFill>
          </p:spPr>
        </p:sp>
        <p:sp>
          <p:nvSpPr>
            <p:cNvPr name="TextBox 28" id="28"/>
            <p:cNvSpPr txBox="true"/>
            <p:nvPr/>
          </p:nvSpPr>
          <p:spPr>
            <a:xfrm>
              <a:off x="190500" y="152400"/>
              <a:ext cx="431800" cy="469900"/>
            </a:xfrm>
            <a:prstGeom prst="rect">
              <a:avLst/>
            </a:prstGeom>
          </p:spPr>
          <p:txBody>
            <a:bodyPr anchor="ctr" rtlCol="false" tIns="50800" lIns="50800" bIns="50800" rIns="50800"/>
            <a:lstStyle/>
            <a:p>
              <a:pPr algn="ctr">
                <a:lnSpc>
                  <a:spcPts val="2199"/>
                </a:lnSpc>
              </a:pPr>
            </a:p>
          </p:txBody>
        </p:sp>
      </p:grpSp>
      <p:sp>
        <p:nvSpPr>
          <p:cNvPr name="TextBox 29" id="29"/>
          <p:cNvSpPr txBox="true"/>
          <p:nvPr/>
        </p:nvSpPr>
        <p:spPr>
          <a:xfrm rot="0">
            <a:off x="2222618" y="970410"/>
            <a:ext cx="1743797" cy="211200"/>
          </a:xfrm>
          <a:prstGeom prst="rect">
            <a:avLst/>
          </a:prstGeom>
        </p:spPr>
        <p:txBody>
          <a:bodyPr anchor="t" rtlCol="false" tIns="0" lIns="0" bIns="0" rIns="0">
            <a:spAutoFit/>
          </a:bodyPr>
          <a:lstStyle/>
          <a:p>
            <a:pPr algn="l">
              <a:lnSpc>
                <a:spcPts val="1534"/>
              </a:lnSpc>
            </a:pPr>
            <a:r>
              <a:rPr lang="en-US" sz="1582" b="true">
                <a:solidFill>
                  <a:srgbClr val="FFFFFF"/>
                </a:solidFill>
                <a:latin typeface="Montserrat Semi-Bold"/>
                <a:ea typeface="Montserrat Semi-Bold"/>
                <a:cs typeface="Montserrat Semi-Bold"/>
                <a:sym typeface="Montserrat Semi-Bold"/>
              </a:rPr>
              <a:t>studio shodwe</a:t>
            </a:r>
          </a:p>
        </p:txBody>
      </p:sp>
      <p:sp>
        <p:nvSpPr>
          <p:cNvPr name="TextBox 30" id="30"/>
          <p:cNvSpPr txBox="true"/>
          <p:nvPr/>
        </p:nvSpPr>
        <p:spPr>
          <a:xfrm rot="0">
            <a:off x="1572472" y="3340622"/>
            <a:ext cx="4802438" cy="1227057"/>
          </a:xfrm>
          <a:prstGeom prst="rect">
            <a:avLst/>
          </a:prstGeom>
        </p:spPr>
        <p:txBody>
          <a:bodyPr anchor="t" rtlCol="false" tIns="0" lIns="0" bIns="0" rIns="0">
            <a:spAutoFit/>
          </a:bodyPr>
          <a:lstStyle/>
          <a:p>
            <a:pPr algn="l">
              <a:lnSpc>
                <a:spcPts val="9117"/>
              </a:lnSpc>
            </a:pPr>
            <a:r>
              <a:rPr lang="en-US" sz="9399" b="true">
                <a:solidFill>
                  <a:srgbClr val="80C772"/>
                </a:solidFill>
                <a:latin typeface="Montserrat Semi-Bold"/>
                <a:ea typeface="Montserrat Semi-Bold"/>
                <a:cs typeface="Montserrat Semi-Bold"/>
                <a:sym typeface="Montserrat Semi-Bold"/>
              </a:rPr>
              <a:t>AI in</a:t>
            </a:r>
            <a:r>
              <a:rPr lang="en-US" sz="9399" b="true">
                <a:solidFill>
                  <a:srgbClr val="80C772"/>
                </a:solidFill>
                <a:latin typeface="Montserrat Semi-Bold"/>
                <a:ea typeface="Montserrat Semi-Bold"/>
                <a:cs typeface="Montserrat Semi-Bold"/>
                <a:sym typeface="Montserrat Semi-Bold"/>
              </a:rPr>
              <a:t> </a:t>
            </a:r>
          </a:p>
        </p:txBody>
      </p:sp>
      <p:sp>
        <p:nvSpPr>
          <p:cNvPr name="TextBox 31" id="31"/>
          <p:cNvSpPr txBox="true"/>
          <p:nvPr/>
        </p:nvSpPr>
        <p:spPr>
          <a:xfrm rot="0">
            <a:off x="1541454" y="4487798"/>
            <a:ext cx="5697991" cy="2907627"/>
          </a:xfrm>
          <a:prstGeom prst="rect">
            <a:avLst/>
          </a:prstGeom>
        </p:spPr>
        <p:txBody>
          <a:bodyPr anchor="t" rtlCol="false" tIns="0" lIns="0" bIns="0" rIns="0">
            <a:spAutoFit/>
          </a:bodyPr>
          <a:lstStyle/>
          <a:p>
            <a:pPr algn="l">
              <a:lnSpc>
                <a:spcPts val="11154"/>
              </a:lnSpc>
            </a:pPr>
            <a:r>
              <a:rPr lang="en-US" sz="11499" b="true">
                <a:solidFill>
                  <a:srgbClr val="FFFFFF"/>
                </a:solidFill>
                <a:latin typeface="Montserrat Bold"/>
                <a:ea typeface="Montserrat Bold"/>
                <a:cs typeface="Montserrat Bold"/>
                <a:sym typeface="Montserrat Bold"/>
              </a:rPr>
              <a:t>Healthcare</a:t>
            </a:r>
          </a:p>
        </p:txBody>
      </p:sp>
      <p:sp>
        <p:nvSpPr>
          <p:cNvPr name="TextBox 32" id="32"/>
          <p:cNvSpPr txBox="true"/>
          <p:nvPr/>
        </p:nvSpPr>
        <p:spPr>
          <a:xfrm rot="5282084">
            <a:off x="16787560" y="8582387"/>
            <a:ext cx="1846679" cy="159634"/>
          </a:xfrm>
          <a:prstGeom prst="rect">
            <a:avLst/>
          </a:prstGeom>
        </p:spPr>
        <p:txBody>
          <a:bodyPr anchor="t" rtlCol="false" tIns="0" lIns="0" bIns="0" rIns="0">
            <a:spAutoFit/>
          </a:bodyPr>
          <a:lstStyle/>
          <a:p>
            <a:pPr algn="ctr">
              <a:lnSpc>
                <a:spcPts val="1223"/>
              </a:lnSpc>
            </a:pPr>
            <a:r>
              <a:rPr lang="en-US" b="true" sz="1261" spc="1008">
                <a:solidFill>
                  <a:srgbClr val="FFFFFF"/>
                </a:solidFill>
                <a:latin typeface="Montserrat Semi-Bold"/>
                <a:ea typeface="Montserrat Semi-Bold"/>
                <a:cs typeface="Montserrat Semi-Bold"/>
                <a:sym typeface="Montserrat Semi-Bold"/>
              </a:rPr>
              <a:t>PAGE 09</a:t>
            </a:r>
          </a:p>
        </p:txBody>
      </p:sp>
      <p:sp>
        <p:nvSpPr>
          <p:cNvPr name="TextBox 33" id="33"/>
          <p:cNvSpPr txBox="true"/>
          <p:nvPr/>
        </p:nvSpPr>
        <p:spPr>
          <a:xfrm rot="0">
            <a:off x="11067156" y="3214290"/>
            <a:ext cx="6532304" cy="1402356"/>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a:t>
            </a:r>
          </a:p>
        </p:txBody>
      </p:sp>
      <p:sp>
        <p:nvSpPr>
          <p:cNvPr name="TextBox 34" id="34"/>
          <p:cNvSpPr txBox="true"/>
          <p:nvPr/>
        </p:nvSpPr>
        <p:spPr>
          <a:xfrm rot="0">
            <a:off x="11067156" y="2546705"/>
            <a:ext cx="3266152" cy="358265"/>
          </a:xfrm>
          <a:prstGeom prst="rect">
            <a:avLst/>
          </a:prstGeom>
        </p:spPr>
        <p:txBody>
          <a:bodyPr anchor="t" rtlCol="false" tIns="0" lIns="0" bIns="0" rIns="0">
            <a:spAutoFit/>
          </a:bodyPr>
          <a:lstStyle/>
          <a:p>
            <a:pPr algn="l" marL="0" indent="0" lvl="0">
              <a:lnSpc>
                <a:spcPts val="2824"/>
              </a:lnSpc>
              <a:spcBef>
                <a:spcPct val="0"/>
              </a:spcBef>
            </a:pPr>
            <a:r>
              <a:rPr lang="en-US" b="true" sz="2017">
                <a:solidFill>
                  <a:srgbClr val="80C772"/>
                </a:solidFill>
                <a:latin typeface="Poppins Medium"/>
                <a:ea typeface="Poppins Medium"/>
                <a:cs typeface="Poppins Medium"/>
                <a:sym typeface="Poppins Medium"/>
              </a:rPr>
              <a:t>DIAGNOSTIC SYSTEMS</a:t>
            </a:r>
          </a:p>
        </p:txBody>
      </p:sp>
      <p:sp>
        <p:nvSpPr>
          <p:cNvPr name="TextBox 35" id="35"/>
          <p:cNvSpPr txBox="true"/>
          <p:nvPr/>
        </p:nvSpPr>
        <p:spPr>
          <a:xfrm rot="0">
            <a:off x="11067156" y="6454462"/>
            <a:ext cx="6532304" cy="1402356"/>
          </a:xfrm>
          <a:prstGeom prst="rect">
            <a:avLst/>
          </a:prstGeom>
        </p:spPr>
        <p:txBody>
          <a:bodyPr anchor="t" rtlCol="false" tIns="0" lIns="0" bIns="0" rIns="0">
            <a:spAutoFit/>
          </a:bodyPr>
          <a:lstStyle/>
          <a:p>
            <a:pPr algn="l">
              <a:lnSpc>
                <a:spcPts val="2824"/>
              </a:lnSpc>
              <a:spcBef>
                <a:spcPct val="0"/>
              </a:spcBef>
            </a:pPr>
            <a:r>
              <a:rPr lang="en-US" b="true" sz="2017">
                <a:solidFill>
                  <a:srgbClr val="FFFFFF"/>
                </a:solidFill>
                <a:latin typeface="Poppins Medium"/>
                <a:ea typeface="Poppins Medium"/>
                <a:cs typeface="Poppins Medium"/>
                <a:sym typeface="Poppins Medium"/>
              </a:rPr>
              <a:t>Lorem ipsum molestie conubia sapien vivamus id cras cursus, sodales eleifend aptent et lectus diam nostra orci, duis malesuada conubia urna ipsum malesuada ut. </a:t>
            </a:r>
          </a:p>
        </p:txBody>
      </p:sp>
      <p:sp>
        <p:nvSpPr>
          <p:cNvPr name="TextBox 36" id="36"/>
          <p:cNvSpPr txBox="true"/>
          <p:nvPr/>
        </p:nvSpPr>
        <p:spPr>
          <a:xfrm rot="0">
            <a:off x="11067156" y="5665750"/>
            <a:ext cx="3266152" cy="358265"/>
          </a:xfrm>
          <a:prstGeom prst="rect">
            <a:avLst/>
          </a:prstGeom>
        </p:spPr>
        <p:txBody>
          <a:bodyPr anchor="t" rtlCol="false" tIns="0" lIns="0" bIns="0" rIns="0">
            <a:spAutoFit/>
          </a:bodyPr>
          <a:lstStyle/>
          <a:p>
            <a:pPr algn="l" marL="0" indent="0" lvl="0">
              <a:lnSpc>
                <a:spcPts val="2824"/>
              </a:lnSpc>
              <a:spcBef>
                <a:spcPct val="0"/>
              </a:spcBef>
            </a:pPr>
            <a:r>
              <a:rPr lang="en-US" b="true" sz="2017">
                <a:solidFill>
                  <a:srgbClr val="80C772"/>
                </a:solidFill>
                <a:latin typeface="Poppins Medium"/>
                <a:ea typeface="Poppins Medium"/>
                <a:cs typeface="Poppins Medium"/>
                <a:sym typeface="Poppins Medium"/>
              </a:rPr>
              <a:t>PERSONALIZED MEDICINE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DAGT2hJJDo0</dc:identifier>
  <dcterms:modified xsi:type="dcterms:W3CDTF">2011-08-01T06:04:30Z</dcterms:modified>
  <cp:revision>1</cp:revision>
  <dc:title>Green Modern Futuristic Artificial Intelligence Presentation</dc:title>
</cp:coreProperties>
</file>